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303" r:id="rId4"/>
    <p:sldId id="304" r:id="rId5"/>
    <p:sldId id="305" r:id="rId6"/>
    <p:sldId id="306" r:id="rId7"/>
    <p:sldId id="307" r:id="rId8"/>
    <p:sldId id="258" r:id="rId9"/>
    <p:sldId id="299" r:id="rId10"/>
    <p:sldId id="294" r:id="rId11"/>
    <p:sldId id="260" r:id="rId12"/>
    <p:sldId id="289" r:id="rId13"/>
    <p:sldId id="290" r:id="rId14"/>
    <p:sldId id="293" r:id="rId15"/>
    <p:sldId id="295" r:id="rId16"/>
    <p:sldId id="298" r:id="rId17"/>
    <p:sldId id="296" r:id="rId18"/>
    <p:sldId id="281" r:id="rId19"/>
  </p:sldIdLst>
  <p:sldSz cx="9144000" cy="6858000" type="screen4x3"/>
  <p:notesSz cx="6797675" cy="9874250"/>
  <p:defaultTextStyle>
    <a:defPPr>
      <a:defRPr lang="ru-R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a:srgbClr val="00257A"/>
    <a:srgbClr val="F2AF00"/>
    <a:srgbClr val="000099"/>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110" autoAdjust="0"/>
    <p:restoredTop sz="99248" autoAdjust="0"/>
  </p:normalViewPr>
  <p:slideViewPr>
    <p:cSldViewPr>
      <p:cViewPr>
        <p:scale>
          <a:sx n="66" d="100"/>
          <a:sy n="66" d="100"/>
        </p:scale>
        <p:origin x="-2515" y="-5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erminal45\AppData\Local\Microsoft\Windows\Temporary%20Internet%20Files\Content.Outlook\4R3IMSU1\DWM%20-%200101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erminal45\AppData\Local\Microsoft\Windows\Temporary%20Internet%20Files\Content.Outlook\4R3IMSU1\DWM%20-%200101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erminal45\AppData\Local\Microsoft\Windows\Temporary%20Internet%20Files\Content.Outlook\4R3IMSU1\DWM%20-%20010120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erminal45\AppData\Local\Microsoft\Windows\Temporary%20Internet%20Files\Content.Outlook\4R3IMSU1\DWM%20-%200101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chart>
    <c:autoTitleDeleted val="1"/>
    <c:plotArea>
      <c:layout>
        <c:manualLayout>
          <c:layoutTarget val="inner"/>
          <c:xMode val="edge"/>
          <c:yMode val="edge"/>
          <c:x val="0.10947736438447205"/>
          <c:y val="0.19672223004157752"/>
          <c:w val="0.85085496136029748"/>
          <c:h val="0.65574076680525861"/>
        </c:manualLayout>
      </c:layout>
      <c:barChart>
        <c:barDir val="col"/>
        <c:grouping val="clustered"/>
        <c:ser>
          <c:idx val="1"/>
          <c:order val="0"/>
          <c:tx>
            <c:strRef>
              <c:f>Assets!$C$7:$H$7</c:f>
              <c:strCache>
                <c:ptCount val="1"/>
                <c:pt idx="0">
                  <c:v>2005 2006 2007 2008 2009 2010</c:v>
                </c:pt>
              </c:strCache>
            </c:strRef>
          </c:tx>
          <c:spPr>
            <a:solidFill>
              <a:srgbClr val="FF0000"/>
            </a:solidFill>
          </c:spPr>
          <c:dLbls>
            <c:showVal val="1"/>
          </c:dLbls>
          <c:cat>
            <c:numRef>
              <c:f>Assets!$C$7:$I$7</c:f>
              <c:numCache>
                <c:formatCode>General</c:formatCode>
                <c:ptCount val="7"/>
                <c:pt idx="0">
                  <c:v>2005</c:v>
                </c:pt>
                <c:pt idx="1">
                  <c:v>2006</c:v>
                </c:pt>
                <c:pt idx="2">
                  <c:v>2007</c:v>
                </c:pt>
                <c:pt idx="3">
                  <c:v>2008</c:v>
                </c:pt>
                <c:pt idx="4">
                  <c:v>2009</c:v>
                </c:pt>
                <c:pt idx="5">
                  <c:v>2010</c:v>
                </c:pt>
                <c:pt idx="6">
                  <c:v>2011</c:v>
                </c:pt>
              </c:numCache>
            </c:numRef>
          </c:cat>
          <c:val>
            <c:numRef>
              <c:f>Assets!$C$6:$I$6</c:f>
              <c:numCache>
                <c:formatCode>0.0</c:formatCode>
                <c:ptCount val="7"/>
                <c:pt idx="0">
                  <c:v>20</c:v>
                </c:pt>
                <c:pt idx="1">
                  <c:v>40.6</c:v>
                </c:pt>
                <c:pt idx="2">
                  <c:v>80.3</c:v>
                </c:pt>
                <c:pt idx="3">
                  <c:v>99.1</c:v>
                </c:pt>
                <c:pt idx="4">
                  <c:v>150.4</c:v>
                </c:pt>
                <c:pt idx="5">
                  <c:v>205.3</c:v>
                </c:pt>
                <c:pt idx="6">
                  <c:v>239.21199999999999</c:v>
                </c:pt>
              </c:numCache>
            </c:numRef>
          </c:val>
        </c:ser>
        <c:dLbls/>
        <c:axId val="62878848"/>
        <c:axId val="62880384"/>
      </c:barChart>
      <c:catAx>
        <c:axId val="62878848"/>
        <c:scaling>
          <c:orientation val="minMax"/>
        </c:scaling>
        <c:axPos val="b"/>
        <c:numFmt formatCode="General" sourceLinked="0"/>
        <c:tickLblPos val="nextTo"/>
        <c:spPr>
          <a:ln w="3175">
            <a:solidFill>
              <a:srgbClr val="000000"/>
            </a:solidFill>
            <a:prstDash val="solid"/>
          </a:ln>
        </c:spPr>
        <c:txPr>
          <a:bodyPr rot="0" vert="horz"/>
          <a:lstStyle/>
          <a:p>
            <a:pPr>
              <a:defRPr/>
            </a:pPr>
            <a:endParaRPr lang="de-DE"/>
          </a:p>
        </c:txPr>
        <c:crossAx val="62880384"/>
        <c:crosses val="autoZero"/>
        <c:auto val="1"/>
        <c:lblAlgn val="ctr"/>
        <c:lblOffset val="100"/>
        <c:tickLblSkip val="1"/>
        <c:tickMarkSkip val="1"/>
      </c:catAx>
      <c:valAx>
        <c:axId val="62880384"/>
        <c:scaling>
          <c:orientation val="minMax"/>
        </c:scaling>
        <c:axPos val="l"/>
        <c:numFmt formatCode="General" sourceLinked="0"/>
        <c:majorTickMark val="cross"/>
        <c:tickLblPos val="nextTo"/>
        <c:spPr>
          <a:ln w="3175">
            <a:solidFill>
              <a:srgbClr val="000000"/>
            </a:solidFill>
            <a:prstDash val="solid"/>
          </a:ln>
        </c:spPr>
        <c:txPr>
          <a:bodyPr rot="0" vert="horz"/>
          <a:lstStyle/>
          <a:p>
            <a:pPr>
              <a:defRPr/>
            </a:pPr>
            <a:endParaRPr lang="de-DE"/>
          </a:p>
        </c:txPr>
        <c:crossAx val="62878848"/>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ysClr val="windowText" lastClr="000000"/>
          </a:solidFill>
          <a:latin typeface="Verdana"/>
          <a:ea typeface="Verdana"/>
          <a:cs typeface="Verdana"/>
        </a:defRPr>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autoTitleDeleted val="1"/>
    <c:plotArea>
      <c:layout>
        <c:manualLayout>
          <c:layoutTarget val="inner"/>
          <c:xMode val="edge"/>
          <c:yMode val="edge"/>
          <c:x val="9.1354233232165405E-2"/>
          <c:y val="0.19618535135805762"/>
          <c:w val="0.88091582045302363"/>
          <c:h val="0.65667596774016601"/>
        </c:manualLayout>
      </c:layout>
      <c:barChart>
        <c:barDir val="col"/>
        <c:grouping val="clustered"/>
        <c:ser>
          <c:idx val="0"/>
          <c:order val="0"/>
          <c:tx>
            <c:strRef>
              <c:f>Capital!$C$7:$I$7</c:f>
              <c:strCache>
                <c:ptCount val="1"/>
                <c:pt idx="0">
                  <c:v>10.1 13.6 14.6 21.9 23.7 29.9</c:v>
                </c:pt>
              </c:strCache>
            </c:strRef>
          </c:tx>
          <c:spPr>
            <a:solidFill>
              <a:srgbClr val="FF0000"/>
            </a:solidFill>
          </c:spPr>
          <c:dLbls>
            <c:showVal val="1"/>
          </c:dLbls>
          <c:cat>
            <c:numRef>
              <c:f>Capital!$C$8:$I$8</c:f>
              <c:numCache>
                <c:formatCode>General</c:formatCode>
                <c:ptCount val="7"/>
                <c:pt idx="0">
                  <c:v>2006</c:v>
                </c:pt>
                <c:pt idx="1">
                  <c:v>2007</c:v>
                </c:pt>
                <c:pt idx="2">
                  <c:v>2008</c:v>
                </c:pt>
                <c:pt idx="3">
                  <c:v>2009</c:v>
                </c:pt>
                <c:pt idx="4">
                  <c:v>2010</c:v>
                </c:pt>
                <c:pt idx="5">
                  <c:v>2011</c:v>
                </c:pt>
              </c:numCache>
            </c:numRef>
          </c:cat>
          <c:val>
            <c:numRef>
              <c:f>Capital!$C$7:$H$7</c:f>
              <c:numCache>
                <c:formatCode>General</c:formatCode>
                <c:ptCount val="6"/>
                <c:pt idx="0">
                  <c:v>10.1</c:v>
                </c:pt>
                <c:pt idx="1">
                  <c:v>13.6</c:v>
                </c:pt>
                <c:pt idx="2" formatCode="0.0">
                  <c:v>14.6</c:v>
                </c:pt>
                <c:pt idx="3" formatCode="0.0">
                  <c:v>21.9</c:v>
                </c:pt>
                <c:pt idx="4" formatCode="0.0">
                  <c:v>23.7</c:v>
                </c:pt>
                <c:pt idx="5" formatCode="0.0">
                  <c:v>29.9</c:v>
                </c:pt>
              </c:numCache>
            </c:numRef>
          </c:val>
        </c:ser>
        <c:dLbls/>
        <c:axId val="83466880"/>
        <c:axId val="83476864"/>
      </c:barChart>
      <c:catAx>
        <c:axId val="83466880"/>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de-DE"/>
          </a:p>
        </c:txPr>
        <c:crossAx val="83476864"/>
        <c:crosses val="autoZero"/>
        <c:auto val="1"/>
        <c:lblAlgn val="ctr"/>
        <c:lblOffset val="100"/>
        <c:tickLblSkip val="1"/>
        <c:tickMarkSkip val="1"/>
      </c:catAx>
      <c:valAx>
        <c:axId val="83476864"/>
        <c:scaling>
          <c:orientation val="minMax"/>
        </c:scaling>
        <c:axPos val="l"/>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de-DE"/>
          </a:p>
        </c:txPr>
        <c:crossAx val="83466880"/>
        <c:crosses val="autoZero"/>
        <c:crossBetween val="between"/>
      </c:valAx>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de-D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e-DE"/>
  <c:chart>
    <c:autoTitleDeleted val="1"/>
    <c:plotArea>
      <c:layout>
        <c:manualLayout>
          <c:layoutTarget val="inner"/>
          <c:xMode val="edge"/>
          <c:yMode val="edge"/>
          <c:x val="6.8593102499448499E-2"/>
          <c:y val="0.15097878604057419"/>
          <c:w val="0.86274699097016794"/>
          <c:h val="0.65574076680525861"/>
        </c:manualLayout>
      </c:layout>
      <c:barChart>
        <c:barDir val="col"/>
        <c:grouping val="clustered"/>
        <c:ser>
          <c:idx val="0"/>
          <c:order val="0"/>
          <c:tx>
            <c:strRef>
              <c:f>Loans!$B$5:$G$5</c:f>
              <c:strCache>
                <c:ptCount val="1"/>
              </c:strCache>
            </c:strRef>
          </c:tx>
          <c:spPr>
            <a:solidFill>
              <a:srgbClr val="FF0000"/>
            </a:solidFill>
          </c:spPr>
          <c:dLbls>
            <c:showVal val="1"/>
          </c:dLbls>
          <c:cat>
            <c:numRef>
              <c:f>Loans!$C$8:$H$8</c:f>
              <c:numCache>
                <c:formatCode>General</c:formatCode>
                <c:ptCount val="6"/>
                <c:pt idx="0">
                  <c:v>2006</c:v>
                </c:pt>
                <c:pt idx="1">
                  <c:v>2007</c:v>
                </c:pt>
                <c:pt idx="2">
                  <c:v>2008</c:v>
                </c:pt>
                <c:pt idx="3">
                  <c:v>2009</c:v>
                </c:pt>
                <c:pt idx="4">
                  <c:v>2010</c:v>
                </c:pt>
                <c:pt idx="5">
                  <c:v>2011</c:v>
                </c:pt>
              </c:numCache>
            </c:numRef>
          </c:cat>
          <c:val>
            <c:numRef>
              <c:f>Loans!$C$7:$H$7</c:f>
              <c:numCache>
                <c:formatCode>General</c:formatCode>
                <c:ptCount val="6"/>
                <c:pt idx="0">
                  <c:v>24.1</c:v>
                </c:pt>
                <c:pt idx="1">
                  <c:v>47.2</c:v>
                </c:pt>
                <c:pt idx="2">
                  <c:v>64.5</c:v>
                </c:pt>
                <c:pt idx="3">
                  <c:v>100.1</c:v>
                </c:pt>
                <c:pt idx="4">
                  <c:v>131.1</c:v>
                </c:pt>
                <c:pt idx="5">
                  <c:v>166.9</c:v>
                </c:pt>
              </c:numCache>
            </c:numRef>
          </c:val>
        </c:ser>
        <c:dLbls/>
        <c:gapWidth val="51"/>
        <c:axId val="88637824"/>
        <c:axId val="88639360"/>
      </c:barChart>
      <c:catAx>
        <c:axId val="88637824"/>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de-DE"/>
          </a:p>
        </c:txPr>
        <c:crossAx val="88639360"/>
        <c:crosses val="autoZero"/>
        <c:auto val="1"/>
        <c:lblAlgn val="ctr"/>
        <c:lblOffset val="100"/>
        <c:tickLblSkip val="1"/>
        <c:tickMarkSkip val="1"/>
      </c:catAx>
      <c:valAx>
        <c:axId val="88639360"/>
        <c:scaling>
          <c:orientation val="minMax"/>
        </c:scaling>
        <c:axPos val="l"/>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de-DE"/>
          </a:p>
        </c:txPr>
        <c:crossAx val="88637824"/>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de-D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de-DE"/>
  <c:chart>
    <c:plotArea>
      <c:layout>
        <c:manualLayout>
          <c:layoutTarget val="inner"/>
          <c:xMode val="edge"/>
          <c:yMode val="edge"/>
          <c:x val="6.9165615252635204E-2"/>
          <c:y val="6.0852042391593072E-2"/>
          <c:w val="0.93083438474736457"/>
          <c:h val="0.86798251222506162"/>
        </c:manualLayout>
      </c:layout>
      <c:barChart>
        <c:barDir val="col"/>
        <c:grouping val="clustered"/>
        <c:ser>
          <c:idx val="0"/>
          <c:order val="0"/>
          <c:spPr>
            <a:solidFill>
              <a:srgbClr val="FF0000"/>
            </a:solidFill>
            <a:effectLst/>
          </c:spPr>
          <c:dLbls>
            <c:spPr>
              <a:effectLst>
                <a:outerShdw blurRad="50800" dist="50800" dir="5400000" algn="ctr" rotWithShape="0">
                  <a:srgbClr val="FF0000"/>
                </a:outerShdw>
              </a:effectLst>
            </c:spPr>
            <c:showVal val="1"/>
          </c:dLbls>
          <c:cat>
            <c:numRef>
              <c:f>Profit!$C$8:$H$8</c:f>
              <c:numCache>
                <c:formatCode>General</c:formatCode>
                <c:ptCount val="6"/>
                <c:pt idx="0">
                  <c:v>2006</c:v>
                </c:pt>
                <c:pt idx="1">
                  <c:v>2007</c:v>
                </c:pt>
                <c:pt idx="2">
                  <c:v>2008</c:v>
                </c:pt>
                <c:pt idx="3">
                  <c:v>2009</c:v>
                </c:pt>
                <c:pt idx="4">
                  <c:v>2010</c:v>
                </c:pt>
                <c:pt idx="5">
                  <c:v>2011</c:v>
                </c:pt>
              </c:numCache>
            </c:numRef>
          </c:cat>
          <c:val>
            <c:numRef>
              <c:f>Profit!$C$7:$H$7</c:f>
              <c:numCache>
                <c:formatCode>General</c:formatCode>
                <c:ptCount val="6"/>
                <c:pt idx="0">
                  <c:v>0.82900000000000007</c:v>
                </c:pt>
                <c:pt idx="1">
                  <c:v>1.234</c:v>
                </c:pt>
                <c:pt idx="2">
                  <c:v>1.2109999999999999</c:v>
                </c:pt>
                <c:pt idx="3">
                  <c:v>0.46300000000000002</c:v>
                </c:pt>
                <c:pt idx="4">
                  <c:v>2.2490000000000001</c:v>
                </c:pt>
                <c:pt idx="5">
                  <c:v>6.0549999999999988</c:v>
                </c:pt>
              </c:numCache>
            </c:numRef>
          </c:val>
        </c:ser>
        <c:dLbls/>
        <c:axId val="91439872"/>
        <c:axId val="91441408"/>
      </c:barChart>
      <c:catAx>
        <c:axId val="91439872"/>
        <c:scaling>
          <c:orientation val="minMax"/>
        </c:scaling>
        <c:axPos val="b"/>
        <c:numFmt formatCode="General" sourceLinked="1"/>
        <c:tickLblPos val="nextTo"/>
        <c:crossAx val="91441408"/>
        <c:crosses val="autoZero"/>
        <c:auto val="1"/>
        <c:lblAlgn val="ctr"/>
        <c:lblOffset val="100"/>
      </c:catAx>
      <c:valAx>
        <c:axId val="91441408"/>
        <c:scaling>
          <c:orientation val="minMax"/>
        </c:scaling>
        <c:axPos val="l"/>
        <c:numFmt formatCode="General" sourceLinked="1"/>
        <c:tickLblPos val="nextTo"/>
        <c:spPr>
          <a:noFill/>
        </c:spPr>
        <c:crossAx val="91439872"/>
        <c:crosses val="autoZero"/>
        <c:crossBetween val="between"/>
      </c:valAx>
      <c:spPr>
        <a:noFill/>
      </c:spPr>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1"/>
            <a:ext cx="2945659"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51203" name="Rectangle 3"/>
          <p:cNvSpPr>
            <a:spLocks noGrp="1" noChangeArrowheads="1"/>
          </p:cNvSpPr>
          <p:nvPr>
            <p:ph type="dt" idx="1"/>
          </p:nvPr>
        </p:nvSpPr>
        <p:spPr bwMode="auto">
          <a:xfrm>
            <a:off x="3850444" y="1"/>
            <a:ext cx="2945659"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19460"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79768" y="4690269"/>
            <a:ext cx="5438140"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1206" name="Rectangle 6"/>
          <p:cNvSpPr>
            <a:spLocks noGrp="1" noChangeArrowheads="1"/>
          </p:cNvSpPr>
          <p:nvPr>
            <p:ph type="ftr" sz="quarter" idx="4"/>
          </p:nvPr>
        </p:nvSpPr>
        <p:spPr bwMode="auto">
          <a:xfrm>
            <a:off x="1" y="9378824"/>
            <a:ext cx="2945659"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51207" name="Rectangle 7"/>
          <p:cNvSpPr>
            <a:spLocks noGrp="1" noChangeArrowheads="1"/>
          </p:cNvSpPr>
          <p:nvPr>
            <p:ph type="sldNum" sz="quarter" idx="5"/>
          </p:nvPr>
        </p:nvSpPr>
        <p:spPr bwMode="auto">
          <a:xfrm>
            <a:off x="3850444" y="9378824"/>
            <a:ext cx="2945659"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E03845B-21CC-451C-A742-CE1DD9D3FFB4}" type="slidenum">
              <a:rPr lang="ru-RU"/>
              <a:pPr>
                <a:defRPr/>
              </a:pPr>
              <a:t>‹Nr.›</a:t>
            </a:fld>
            <a:endParaRPr lang="ru-RU"/>
          </a:p>
        </p:txBody>
      </p:sp>
    </p:spTree>
    <p:extLst>
      <p:ext uri="{BB962C8B-B14F-4D97-AF65-F5344CB8AC3E}">
        <p14:creationId xmlns:p14="http://schemas.microsoft.com/office/powerpoint/2010/main" xmlns="" val="2297826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941DEB6-0E87-44FA-9529-6616BCC4A334}" type="slidenum">
              <a:rPr lang="ru-RU" smtClean="0"/>
              <a:pPr/>
              <a:t>1</a:t>
            </a:fld>
            <a:endParaRPr lang="ru-RU"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3FB411E-52EB-4AF4-953C-C02AD4CFA3E2}" type="slidenum">
              <a:rPr lang="ru-RU" smtClean="0"/>
              <a:pPr/>
              <a:t>18</a:t>
            </a:fld>
            <a:endParaRPr lang="ru-R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EDB15F0-0F34-4C95-94F3-AB264257577F}" type="slidenum">
              <a:rPr lang="ru-RU" smtClean="0"/>
              <a:pPr/>
              <a:t>2</a:t>
            </a:fld>
            <a:endParaRPr lang="ru-RU"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198A9D2-6234-4E2E-A75F-A1BAD7A560FA}" type="slidenum">
              <a:rPr lang="ru-RU" smtClean="0"/>
              <a:pPr/>
              <a:t>8</a:t>
            </a:fld>
            <a:endParaRPr lang="ru-RU"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72B65E2-40C5-435F-9067-0BB81897D9DA}" type="slidenum">
              <a:rPr lang="ru-RU" smtClean="0"/>
              <a:pPr/>
              <a:t>9</a:t>
            </a:fld>
            <a:endParaRPr lang="ru-R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BB4098A-2405-40C4-8C97-09986880FE21}" type="slidenum">
              <a:rPr lang="ru-RU" smtClean="0"/>
              <a:pPr/>
              <a:t>10</a:t>
            </a:fld>
            <a:endParaRPr 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E45E265-9EAC-47B0-97F8-B0785C8C292C}" type="slidenum">
              <a:rPr lang="ru-RU" smtClean="0"/>
              <a:pPr/>
              <a:t>11</a:t>
            </a:fld>
            <a:endParaRPr 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7C56434-D734-40F8-87FB-2E51652D8E33}" type="slidenum">
              <a:rPr lang="ru-RU" smtClean="0"/>
              <a:pPr/>
              <a:t>15</a:t>
            </a:fld>
            <a:endParaRPr 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1D471E6-8FCC-4694-8207-1A89024D1665}" type="slidenum">
              <a:rPr lang="ru-RU" smtClean="0"/>
              <a:pPr/>
              <a:t>16</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6214E72-3AA9-4D08-B097-5BEC2BB29375}" type="slidenum">
              <a:rPr lang="ru-RU" smtClean="0"/>
              <a:pPr/>
              <a:t>17</a:t>
            </a:fld>
            <a:endParaRPr lang="ru-R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9A73FA3-90DC-48B6-8450-86F937B436F8}" type="slidenum">
              <a:rPr lang="ru-RU"/>
              <a:pPr>
                <a:defRPr/>
              </a:pPr>
              <a:t>‹Nr.›</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155D0C-81E5-4CF1-BBAA-66B450EBA4CD}" type="slidenum">
              <a:rPr lang="ru-RU"/>
              <a:pPr>
                <a:defRPr/>
              </a:pPr>
              <a:t>‹Nr.›</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7B8DB77-061A-4EFC-9491-0CC047FAF92A}" type="slidenum">
              <a:rPr lang="ru-RU"/>
              <a:pPr>
                <a:defRPr/>
              </a:pPr>
              <a:t>‹Nr.›</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4B0B4AF-E7A7-4381-97F9-9BAE3298537D}" type="slidenum">
              <a:rPr lang="ru-RU"/>
              <a:pPr>
                <a:defRPr/>
              </a:pPr>
              <a:t>‹Nr.›</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E8DF787-2C03-4130-9A16-B0D11E1C4A31}" type="slidenum">
              <a:rPr lang="ru-RU"/>
              <a:pPr>
                <a:defRPr/>
              </a:pPr>
              <a:t>‹Nr.›</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929A76E-BCCE-4981-82B9-E4F072258A52}" type="slidenum">
              <a:rPr lang="ru-RU"/>
              <a:pPr>
                <a:defRPr/>
              </a:pPr>
              <a:t>‹Nr.›</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7C43E8-957C-44CE-82FC-370BEAEAB3E6}" type="slidenum">
              <a:rPr lang="ru-RU"/>
              <a:pPr>
                <a:defRPr/>
              </a:pPr>
              <a:t>‹Nr.›</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DD5EA6-6AF2-4F8D-B7DF-9DD4A7B3A7FA}" type="slidenum">
              <a:rPr lang="ru-RU"/>
              <a:pPr>
                <a:defRPr/>
              </a:pPr>
              <a:t>‹Nr.›</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D9B2CD2-D240-463B-A75C-4813C925F8EC}" type="slidenum">
              <a:rPr lang="ru-RU"/>
              <a:pPr>
                <a:defRPr/>
              </a:pPr>
              <a:t>‹Nr.›</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3D6F21F-CE5D-46FB-96B9-03A999142827}" type="slidenum">
              <a:rPr lang="ru-RU"/>
              <a:pPr>
                <a:defRPr/>
              </a:pPr>
              <a:t>‹Nr.›</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3FEBCD8-7D88-416D-983E-2E9D0E5807F6}" type="slidenum">
              <a:rPr lang="ru-RU"/>
              <a:pPr>
                <a:defRPr/>
              </a:pPr>
              <a:t>‹Nr.›</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7BDE45E-C440-4D6B-86B9-0DABD3DB843A}" type="slidenum">
              <a:rPr lang="ru-RU"/>
              <a:pPr>
                <a:defRPr/>
              </a:pPr>
              <a:t>‹Nr.›</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876B8D9-A8B5-4241-A060-6F6B2BE907F4}" type="slidenum">
              <a:rPr lang="ru-RU"/>
              <a:pPr>
                <a:defRPr/>
              </a:pPr>
              <a:t>‹Nr.›</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5AFBC0-154A-41DC-A49E-D9B089FDE1CA}" type="slidenum">
              <a:rPr lang="ru-RU"/>
              <a:pPr>
                <a:defRPr/>
              </a:pPr>
              <a:t>‹Nr.›</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chart" Target="../charts/chart1.xml"/><Relationship Id="rId5" Type="http://schemas.openxmlformats.org/officeDocument/2006/relationships/oleObject" Target="../embeddings/oleObject11.bin"/><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chart" Target="../charts/char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chart" Target="../charts/char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chart" Target="../charts/char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16.bin"/><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5616972"/>
            <a:ext cx="9144000" cy="1268412"/>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1028" name="Picture 6" descr="Logo-Mugan"/>
          <p:cNvPicPr>
            <a:picLocks noChangeAspect="1" noChangeArrowheads="1"/>
          </p:cNvPicPr>
          <p:nvPr/>
        </p:nvPicPr>
        <p:blipFill>
          <a:blip r:embed="rId4" cstate="print"/>
          <a:srcRect/>
          <a:stretch>
            <a:fillRect/>
          </a:stretch>
        </p:blipFill>
        <p:spPr bwMode="auto">
          <a:xfrm>
            <a:off x="2484438" y="1295400"/>
            <a:ext cx="4248150" cy="2817813"/>
          </a:xfrm>
          <a:prstGeom prst="rect">
            <a:avLst/>
          </a:prstGeom>
          <a:noFill/>
          <a:ln w="9525">
            <a:noFill/>
            <a:miter lim="800000"/>
            <a:headEnd/>
            <a:tailEnd/>
          </a:ln>
        </p:spPr>
      </p:pic>
      <p:sp>
        <p:nvSpPr>
          <p:cNvPr id="1029" name="Rectangle 10"/>
          <p:cNvSpPr>
            <a:spLocks noChangeArrowheads="1"/>
          </p:cNvSpPr>
          <p:nvPr/>
        </p:nvSpPr>
        <p:spPr bwMode="auto">
          <a:xfrm>
            <a:off x="2195513" y="5949950"/>
            <a:ext cx="5359400" cy="266700"/>
          </a:xfrm>
          <a:prstGeom prst="rect">
            <a:avLst/>
          </a:prstGeom>
          <a:noFill/>
          <a:ln w="9525">
            <a:noFill/>
            <a:miter lim="800000"/>
            <a:headEnd/>
            <a:tailEnd/>
          </a:ln>
        </p:spPr>
        <p:txBody>
          <a:bodyPr lIns="91433" tIns="45716" rIns="91433" bIns="45716" anchor="ctr"/>
          <a:lstStyle/>
          <a:p>
            <a:pPr algn="ctr"/>
            <a:r>
              <a:rPr lang="en-US" sz="1600" dirty="0">
                <a:solidFill>
                  <a:srgbClr val="00257A"/>
                </a:solidFill>
              </a:rPr>
              <a:t/>
            </a:r>
            <a:br>
              <a:rPr lang="en-US" sz="1600" dirty="0">
                <a:solidFill>
                  <a:srgbClr val="00257A"/>
                </a:solidFill>
              </a:rPr>
            </a:br>
            <a:endParaRPr lang="en-GB" altLang="lt-LT" sz="2000" dirty="0">
              <a:solidFill>
                <a:srgbClr val="00257A"/>
              </a:solidFill>
              <a:latin typeface="Tahoma" pitchFamily="34" charset="0"/>
            </a:endParaRPr>
          </a:p>
        </p:txBody>
      </p:sp>
      <p:graphicFrame>
        <p:nvGraphicFramePr>
          <p:cNvPr id="1026" name="Object 12"/>
          <p:cNvGraphicFramePr>
            <a:graphicFrameLocks noChangeAspect="1"/>
          </p:cNvGraphicFramePr>
          <p:nvPr/>
        </p:nvGraphicFramePr>
        <p:xfrm>
          <a:off x="0" y="5013325"/>
          <a:ext cx="1406525" cy="1844675"/>
        </p:xfrm>
        <a:graphic>
          <a:graphicData uri="http://schemas.openxmlformats.org/presentationml/2006/ole">
            <p:oleObj spid="_x0000_s1045" name="CorelDRAW" r:id="rId5" imgW="2140200" imgH="2870640" progId="">
              <p:embed/>
            </p:oleObj>
          </a:graphicData>
        </a:graphic>
      </p:graphicFrame>
      <p:sp>
        <p:nvSpPr>
          <p:cNvPr id="7" name="Subtitle 6"/>
          <p:cNvSpPr>
            <a:spLocks noGrp="1"/>
          </p:cNvSpPr>
          <p:nvPr>
            <p:ph type="subTitle" idx="1"/>
          </p:nvPr>
        </p:nvSpPr>
        <p:spPr/>
        <p:txBody>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5124" name="Picture 3"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5122" name="Object 4"/>
          <p:cNvGraphicFramePr>
            <a:graphicFrameLocks noChangeAspect="1"/>
          </p:cNvGraphicFramePr>
          <p:nvPr/>
        </p:nvGraphicFramePr>
        <p:xfrm>
          <a:off x="0" y="5084763"/>
          <a:ext cx="1352550" cy="1773237"/>
        </p:xfrm>
        <a:graphic>
          <a:graphicData uri="http://schemas.openxmlformats.org/presentationml/2006/ole">
            <p:oleObj spid="_x0000_s5142" name="CorelDRAW" r:id="rId5" imgW="2140200" imgH="2870640" progId="">
              <p:embed/>
            </p:oleObj>
          </a:graphicData>
        </a:graphic>
      </p:graphicFrame>
      <p:sp>
        <p:nvSpPr>
          <p:cNvPr id="5125" name="Rectangle 5"/>
          <p:cNvSpPr>
            <a:spLocks noGrp="1" noChangeArrowheads="1"/>
          </p:cNvSpPr>
          <p:nvPr>
            <p:ph type="title"/>
          </p:nvPr>
        </p:nvSpPr>
        <p:spPr>
          <a:xfrm>
            <a:off x="971550" y="188913"/>
            <a:ext cx="6475413" cy="655637"/>
          </a:xfrm>
        </p:spPr>
        <p:txBody>
          <a:bodyPr/>
          <a:lstStyle/>
          <a:p>
            <a:pPr eaLnBrk="1" hangingPunct="1"/>
            <a:r>
              <a:rPr lang="en-US" sz="2800" b="1" i="1" smtClean="0">
                <a:solidFill>
                  <a:srgbClr val="00257A"/>
                </a:solidFill>
                <a:latin typeface="Verdana" pitchFamily="34" charset="0"/>
              </a:rPr>
              <a:t>Muganbank – Who we are?</a:t>
            </a:r>
          </a:p>
        </p:txBody>
      </p:sp>
      <p:sp>
        <p:nvSpPr>
          <p:cNvPr id="5126" name="Rectangle 6"/>
          <p:cNvSpPr>
            <a:spLocks noGrp="1" noChangeArrowheads="1"/>
          </p:cNvSpPr>
          <p:nvPr>
            <p:ph type="body" sz="half" idx="1"/>
          </p:nvPr>
        </p:nvSpPr>
        <p:spPr>
          <a:xfrm>
            <a:off x="323850" y="908050"/>
            <a:ext cx="8567738" cy="4681538"/>
          </a:xfrm>
        </p:spPr>
        <p:txBody>
          <a:bodyPr/>
          <a:lstStyle/>
          <a:p>
            <a:pPr eaLnBrk="1" hangingPunct="1">
              <a:lnSpc>
                <a:spcPct val="80000"/>
              </a:lnSpc>
              <a:buFontTx/>
              <a:buNone/>
            </a:pPr>
            <a:r>
              <a:rPr lang="en-GB" sz="1600" b="1" u="sng" dirty="0" smtClean="0">
                <a:latin typeface="Verdana" pitchFamily="34" charset="0"/>
              </a:rPr>
              <a:t>History &amp; Highlights</a:t>
            </a:r>
          </a:p>
          <a:p>
            <a:pPr eaLnBrk="1" hangingPunct="1">
              <a:lnSpc>
                <a:spcPct val="80000"/>
              </a:lnSpc>
              <a:buFontTx/>
              <a:buNone/>
            </a:pPr>
            <a:endParaRPr lang="en-US" sz="1200" b="1" dirty="0" smtClean="0">
              <a:latin typeface="Verdana" pitchFamily="34" charset="0"/>
            </a:endParaRPr>
          </a:p>
          <a:p>
            <a:pPr eaLnBrk="1" hangingPunct="1">
              <a:lnSpc>
                <a:spcPct val="80000"/>
              </a:lnSpc>
              <a:buFont typeface="Wingdings" pitchFamily="2" charset="2"/>
              <a:buChar char="§"/>
            </a:pPr>
            <a:r>
              <a:rPr lang="en-GB" sz="1400" b="1" dirty="0" smtClean="0">
                <a:latin typeface="Verdana" pitchFamily="34" charset="0"/>
              </a:rPr>
              <a:t>Correspondent accounts with 18 banks in Germany, Switzerland, </a:t>
            </a:r>
          </a:p>
          <a:p>
            <a:pPr marL="0" indent="0" eaLnBrk="1" hangingPunct="1">
              <a:lnSpc>
                <a:spcPct val="80000"/>
              </a:lnSpc>
              <a:buNone/>
            </a:pPr>
            <a:r>
              <a:rPr lang="en-GB" sz="1400" b="1" dirty="0" smtClean="0">
                <a:latin typeface="Verdana" pitchFamily="34" charset="0"/>
              </a:rPr>
              <a:t>      Italy, Latvia, Austria, Russia, Lithuania, Kazakhstan and Ukraine </a:t>
            </a:r>
          </a:p>
          <a:p>
            <a:pPr eaLnBrk="1" hangingPunct="1">
              <a:lnSpc>
                <a:spcPct val="80000"/>
              </a:lnSpc>
              <a:buFont typeface="Wingdings" pitchFamily="2" charset="2"/>
              <a:buChar char="§"/>
            </a:pPr>
            <a:endParaRPr lang="en-GB" sz="1400" b="1" dirty="0" smtClean="0">
              <a:latin typeface="Verdana" pitchFamily="34" charset="0"/>
            </a:endParaRPr>
          </a:p>
          <a:p>
            <a:pPr eaLnBrk="1" hangingPunct="1">
              <a:lnSpc>
                <a:spcPct val="80000"/>
              </a:lnSpc>
              <a:buFont typeface="Wingdings" pitchFamily="2" charset="2"/>
              <a:buChar char="§"/>
            </a:pPr>
            <a:r>
              <a:rPr lang="en-GB" sz="1400" b="1" dirty="0" smtClean="0">
                <a:latin typeface="Verdana" pitchFamily="34" charset="0"/>
              </a:rPr>
              <a:t>Network: </a:t>
            </a:r>
          </a:p>
          <a:p>
            <a:pPr eaLnBrk="1" hangingPunct="1">
              <a:lnSpc>
                <a:spcPct val="80000"/>
              </a:lnSpc>
              <a:buFontTx/>
              <a:buNone/>
            </a:pPr>
            <a:r>
              <a:rPr lang="en-GB" sz="1400" b="1" dirty="0" smtClean="0">
                <a:latin typeface="Verdana" pitchFamily="34" charset="0"/>
              </a:rPr>
              <a:t>	Branches – 30</a:t>
            </a:r>
            <a:r>
              <a:rPr lang="en-US" sz="1400" b="1" dirty="0" smtClean="0">
                <a:latin typeface="Verdana" pitchFamily="34" charset="0"/>
              </a:rPr>
              <a:t>, including 21 in Baku and 9 in regions </a:t>
            </a:r>
          </a:p>
          <a:p>
            <a:pPr eaLnBrk="1" hangingPunct="1">
              <a:lnSpc>
                <a:spcPct val="80000"/>
              </a:lnSpc>
              <a:buFontTx/>
              <a:buNone/>
            </a:pPr>
            <a:r>
              <a:rPr lang="en-GB" sz="1400" b="1" dirty="0" smtClean="0">
                <a:latin typeface="Verdana" pitchFamily="34" charset="0"/>
              </a:rPr>
              <a:t>	ATM - 39, including 28 in Baku and 11 in regions, </a:t>
            </a:r>
          </a:p>
          <a:p>
            <a:pPr eaLnBrk="1" hangingPunct="1">
              <a:lnSpc>
                <a:spcPct val="80000"/>
              </a:lnSpc>
              <a:buFontTx/>
              <a:buNone/>
            </a:pPr>
            <a:r>
              <a:rPr lang="en-GB" sz="1400" b="1" dirty="0" smtClean="0">
                <a:latin typeface="Verdana" pitchFamily="34" charset="0"/>
              </a:rPr>
              <a:t>	Post-terminals - 78, including 70 in Baku and 8 in regions,</a:t>
            </a:r>
          </a:p>
          <a:p>
            <a:pPr eaLnBrk="1" hangingPunct="1">
              <a:lnSpc>
                <a:spcPct val="80000"/>
              </a:lnSpc>
              <a:buFontTx/>
              <a:buNone/>
            </a:pPr>
            <a:r>
              <a:rPr lang="en-GB" sz="1400" b="1" dirty="0" smtClean="0">
                <a:latin typeface="Verdana" pitchFamily="34" charset="0"/>
              </a:rPr>
              <a:t>	Number of plastic cards – 9,340</a:t>
            </a:r>
          </a:p>
          <a:p>
            <a:pPr eaLnBrk="1" hangingPunct="1">
              <a:lnSpc>
                <a:spcPct val="80000"/>
              </a:lnSpc>
              <a:buFont typeface="Wingdings" pitchFamily="2" charset="2"/>
              <a:buChar char="§"/>
            </a:pPr>
            <a:endParaRPr lang="en-GB" sz="1400" b="1" dirty="0" smtClean="0">
              <a:latin typeface="Verdana" pitchFamily="34" charset="0"/>
            </a:endParaRPr>
          </a:p>
          <a:p>
            <a:pPr eaLnBrk="1" hangingPunct="1">
              <a:lnSpc>
                <a:spcPct val="80000"/>
              </a:lnSpc>
              <a:buFont typeface="Wingdings" pitchFamily="2" charset="2"/>
              <a:buChar char="§"/>
            </a:pPr>
            <a:r>
              <a:rPr lang="en-GB" sz="1400" b="1" dirty="0" smtClean="0">
                <a:latin typeface="Verdana" pitchFamily="34" charset="0"/>
              </a:rPr>
              <a:t>Market share as </a:t>
            </a:r>
            <a:r>
              <a:rPr lang="en-GB" sz="1400" b="1" smtClean="0">
                <a:latin typeface="Verdana" pitchFamily="34" charset="0"/>
              </a:rPr>
              <a:t>of 01.12.2011</a:t>
            </a:r>
            <a:r>
              <a:rPr lang="en-GB" sz="1400" b="1" dirty="0" smtClean="0">
                <a:latin typeface="Verdana" pitchFamily="34" charset="0"/>
              </a:rPr>
              <a:t>: </a:t>
            </a:r>
          </a:p>
          <a:p>
            <a:pPr eaLnBrk="1" hangingPunct="1">
              <a:lnSpc>
                <a:spcPct val="80000"/>
              </a:lnSpc>
              <a:buFontTx/>
              <a:buNone/>
            </a:pPr>
            <a:r>
              <a:rPr lang="en-GB" sz="1400" b="1" dirty="0" smtClean="0">
                <a:latin typeface="Verdana" pitchFamily="34" charset="0"/>
              </a:rPr>
              <a:t>	Net assets – 1.32%, </a:t>
            </a:r>
          </a:p>
          <a:p>
            <a:pPr eaLnBrk="1" hangingPunct="1">
              <a:lnSpc>
                <a:spcPct val="80000"/>
              </a:lnSpc>
              <a:buFontTx/>
              <a:buNone/>
            </a:pPr>
            <a:r>
              <a:rPr lang="en-GB" sz="1400" b="1" dirty="0" smtClean="0">
                <a:latin typeface="Verdana" pitchFamily="34" charset="0"/>
              </a:rPr>
              <a:t>	Loan portfolio – </a:t>
            </a:r>
            <a:r>
              <a:rPr lang="en-GB" altLang="zh-CN" sz="1400" b="1" dirty="0" smtClean="0">
                <a:latin typeface="Verdana" pitchFamily="34" charset="0"/>
                <a:ea typeface="宋体" pitchFamily="2" charset="-122"/>
              </a:rPr>
              <a:t>1.25%, </a:t>
            </a:r>
          </a:p>
          <a:p>
            <a:pPr eaLnBrk="1" hangingPunct="1">
              <a:lnSpc>
                <a:spcPct val="80000"/>
              </a:lnSpc>
              <a:buFontTx/>
              <a:buNone/>
            </a:pPr>
            <a:r>
              <a:rPr lang="en-GB" altLang="zh-CN" sz="1400" b="1" dirty="0" smtClean="0">
                <a:latin typeface="Verdana" pitchFamily="34" charset="0"/>
                <a:ea typeface="宋体" pitchFamily="2" charset="-122"/>
              </a:rPr>
              <a:t>	Deposit portfolio – 1.3%, </a:t>
            </a:r>
          </a:p>
          <a:p>
            <a:pPr eaLnBrk="1" hangingPunct="1">
              <a:lnSpc>
                <a:spcPct val="80000"/>
              </a:lnSpc>
              <a:buFontTx/>
              <a:buNone/>
            </a:pPr>
            <a:r>
              <a:rPr lang="en-GB" altLang="zh-CN" sz="1400" b="1" dirty="0" smtClean="0">
                <a:latin typeface="Verdana" pitchFamily="34" charset="0"/>
                <a:ea typeface="宋体" pitchFamily="2" charset="-122"/>
              </a:rPr>
              <a:t>	Total capital -1.28%</a:t>
            </a:r>
          </a:p>
          <a:p>
            <a:pPr eaLnBrk="1" hangingPunct="1">
              <a:lnSpc>
                <a:spcPct val="80000"/>
              </a:lnSpc>
              <a:buFont typeface="Wingdings" pitchFamily="2" charset="2"/>
              <a:buChar char="§"/>
            </a:pPr>
            <a:endParaRPr lang="en-GB" altLang="zh-CN" sz="1400" b="1" dirty="0" smtClean="0">
              <a:latin typeface="Verdana" pitchFamily="34" charset="0"/>
              <a:ea typeface="宋体" pitchFamily="2" charset="-122"/>
            </a:endParaRPr>
          </a:p>
          <a:p>
            <a:pPr eaLnBrk="1" hangingPunct="1">
              <a:lnSpc>
                <a:spcPct val="80000"/>
              </a:lnSpc>
              <a:buFont typeface="Wingdings" pitchFamily="2" charset="2"/>
              <a:buChar char="§"/>
            </a:pPr>
            <a:r>
              <a:rPr lang="en-GB" sz="1400" b="1" dirty="0" smtClean="0">
                <a:latin typeface="Verdana" pitchFamily="34" charset="0"/>
              </a:rPr>
              <a:t>Membership in money transfer systems: Western Union, Contact, </a:t>
            </a:r>
          </a:p>
          <a:p>
            <a:pPr eaLnBrk="1" hangingPunct="1">
              <a:lnSpc>
                <a:spcPct val="80000"/>
              </a:lnSpc>
              <a:buFontTx/>
              <a:buNone/>
            </a:pPr>
            <a:r>
              <a:rPr lang="en-GB" sz="1400" b="1" dirty="0" smtClean="0">
                <a:latin typeface="Verdana" pitchFamily="34" charset="0"/>
              </a:rPr>
              <a:t>	</a:t>
            </a:r>
            <a:r>
              <a:rPr lang="en-GB" sz="1400" b="1" dirty="0" err="1" smtClean="0">
                <a:latin typeface="Verdana" pitchFamily="34" charset="0"/>
              </a:rPr>
              <a:t>Bistraya</a:t>
            </a:r>
            <a:r>
              <a:rPr lang="en-GB" sz="1400" b="1" dirty="0" smtClean="0">
                <a:latin typeface="Verdana" pitchFamily="34" charset="0"/>
              </a:rPr>
              <a:t> </a:t>
            </a:r>
            <a:r>
              <a:rPr lang="en-GB" sz="1400" b="1" dirty="0" err="1" smtClean="0">
                <a:latin typeface="Verdana" pitchFamily="34" charset="0"/>
              </a:rPr>
              <a:t>Pochta</a:t>
            </a:r>
            <a:r>
              <a:rPr lang="en-GB" sz="1400" b="1" dirty="0" smtClean="0">
                <a:latin typeface="Verdana" pitchFamily="34" charset="0"/>
              </a:rPr>
              <a:t>, </a:t>
            </a:r>
            <a:r>
              <a:rPr lang="en-GB" sz="1400" b="1" dirty="0" err="1" smtClean="0">
                <a:latin typeface="Verdana" pitchFamily="34" charset="0"/>
              </a:rPr>
              <a:t>Travellex</a:t>
            </a:r>
            <a:r>
              <a:rPr lang="en-GB" sz="1400" b="1" dirty="0" smtClean="0">
                <a:latin typeface="Verdana" pitchFamily="34" charset="0"/>
              </a:rPr>
              <a:t>, Express Money, </a:t>
            </a:r>
            <a:r>
              <a:rPr lang="en-GB" sz="1400" b="1" dirty="0" err="1" smtClean="0">
                <a:latin typeface="Verdana" pitchFamily="34" charset="0"/>
              </a:rPr>
              <a:t>Blizko</a:t>
            </a:r>
            <a:r>
              <a:rPr lang="en-GB" sz="1400" b="1" dirty="0" smtClean="0">
                <a:latin typeface="Verdana" pitchFamily="34" charset="0"/>
              </a:rPr>
              <a:t>, </a:t>
            </a:r>
            <a:r>
              <a:rPr lang="en-GB" sz="1400" b="1" dirty="0" err="1" smtClean="0">
                <a:latin typeface="Verdana" pitchFamily="34" charset="0"/>
              </a:rPr>
              <a:t>Zolotaya</a:t>
            </a:r>
            <a:r>
              <a:rPr lang="en-GB" sz="1400" b="1" dirty="0" smtClean="0">
                <a:latin typeface="Verdana" pitchFamily="34" charset="0"/>
              </a:rPr>
              <a:t> </a:t>
            </a:r>
            <a:r>
              <a:rPr lang="en-GB" sz="1400" b="1" dirty="0" err="1" smtClean="0">
                <a:latin typeface="Verdana" pitchFamily="34" charset="0"/>
              </a:rPr>
              <a:t>Korona</a:t>
            </a:r>
            <a:r>
              <a:rPr lang="en-GB" sz="1400" b="1" dirty="0" smtClean="0">
                <a:latin typeface="Verdana" pitchFamily="34" charset="0"/>
              </a:rPr>
              <a:t>,</a:t>
            </a:r>
            <a:endParaRPr lang="en-US" sz="1400" b="1" dirty="0" smtClean="0">
              <a:latin typeface="Verdana" pitchFamily="34" charset="0"/>
            </a:endParaRPr>
          </a:p>
          <a:p>
            <a:pPr eaLnBrk="1" hangingPunct="1">
              <a:lnSpc>
                <a:spcPct val="80000"/>
              </a:lnSpc>
              <a:buFont typeface="Wingdings" pitchFamily="2" charset="2"/>
              <a:buChar char="§"/>
            </a:pPr>
            <a:endParaRPr lang="en-GB" altLang="zh-CN" sz="1400" b="1" dirty="0" smtClean="0">
              <a:latin typeface="Verdana" pitchFamily="34" charset="0"/>
              <a:ea typeface="宋体" pitchFamily="2" charset="-122"/>
            </a:endParaRPr>
          </a:p>
          <a:p>
            <a:pPr eaLnBrk="1" hangingPunct="1">
              <a:lnSpc>
                <a:spcPct val="80000"/>
              </a:lnSpc>
              <a:buFont typeface="Wingdings" pitchFamily="2" charset="2"/>
              <a:buChar char="§"/>
            </a:pPr>
            <a:r>
              <a:rPr lang="en-GB" altLang="zh-CN" sz="1400" b="1" dirty="0" smtClean="0">
                <a:latin typeface="Verdana" pitchFamily="34" charset="0"/>
                <a:ea typeface="宋体" pitchFamily="2" charset="-122"/>
              </a:rPr>
              <a:t>The Bank is ranked within market top 15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7172" name="Picture 5"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7170" name="Object 6"/>
          <p:cNvGraphicFramePr>
            <a:graphicFrameLocks noChangeAspect="1"/>
          </p:cNvGraphicFramePr>
          <p:nvPr/>
        </p:nvGraphicFramePr>
        <p:xfrm>
          <a:off x="0" y="4868863"/>
          <a:ext cx="1517650" cy="1989137"/>
        </p:xfrm>
        <a:graphic>
          <a:graphicData uri="http://schemas.openxmlformats.org/presentationml/2006/ole">
            <p:oleObj spid="_x0000_s7191" name="CorelDRAW" r:id="rId5" imgW="2140200" imgH="2870640" progId="">
              <p:embed/>
            </p:oleObj>
          </a:graphicData>
        </a:graphic>
      </p:graphicFrame>
      <p:sp>
        <p:nvSpPr>
          <p:cNvPr id="7173" name="Rectangle 12"/>
          <p:cNvSpPr>
            <a:spLocks noGrp="1" noChangeArrowheads="1"/>
          </p:cNvSpPr>
          <p:nvPr>
            <p:ph type="title"/>
          </p:nvPr>
        </p:nvSpPr>
        <p:spPr/>
        <p:txBody>
          <a:bodyPr/>
          <a:lstStyle/>
          <a:p>
            <a:pPr algn="l" eaLnBrk="1" hangingPunct="1"/>
            <a:r>
              <a:rPr lang="en-US" sz="3200" b="1" i="1" smtClean="0">
                <a:solidFill>
                  <a:srgbClr val="00257A"/>
                </a:solidFill>
                <a:latin typeface="Verdana" pitchFamily="34" charset="0"/>
              </a:rPr>
              <a:t>    Key Business Achievements </a:t>
            </a:r>
          </a:p>
        </p:txBody>
      </p:sp>
      <p:sp>
        <p:nvSpPr>
          <p:cNvPr id="11" name="Text Placeholder 10"/>
          <p:cNvSpPr>
            <a:spLocks noGrp="1"/>
          </p:cNvSpPr>
          <p:nvPr>
            <p:ph type="body" sz="half" idx="1"/>
          </p:nvPr>
        </p:nvSpPr>
        <p:spPr>
          <a:xfrm>
            <a:off x="395536" y="1196752"/>
            <a:ext cx="4038600" cy="532655"/>
          </a:xfrm>
        </p:spPr>
        <p:txBody>
          <a:bodyPr/>
          <a:lstStyle/>
          <a:p>
            <a:pPr>
              <a:buNone/>
            </a:pPr>
            <a:r>
              <a:rPr lang="en-US" sz="2400" b="1" dirty="0" smtClean="0"/>
              <a:t>Total Assets, </a:t>
            </a:r>
            <a:r>
              <a:rPr lang="en-US" sz="2400" b="1" dirty="0" err="1" smtClean="0"/>
              <a:t>mln</a:t>
            </a:r>
            <a:r>
              <a:rPr lang="en-US" sz="2400" b="1" dirty="0" smtClean="0"/>
              <a:t> AZN</a:t>
            </a:r>
            <a:endParaRPr lang="en-US" sz="2400" b="1" dirty="0"/>
          </a:p>
        </p:txBody>
      </p:sp>
      <p:graphicFrame>
        <p:nvGraphicFramePr>
          <p:cNvPr id="8" name="Chart 2"/>
          <p:cNvGraphicFramePr>
            <a:graphicFrameLocks/>
          </p:cNvGraphicFramePr>
          <p:nvPr>
            <p:extLst>
              <p:ext uri="{D42A27DB-BD31-4B8C-83A1-F6EECF244321}">
                <p14:modId xmlns:p14="http://schemas.microsoft.com/office/powerpoint/2010/main" xmlns="" val="1482148114"/>
              </p:ext>
            </p:extLst>
          </p:nvPr>
        </p:nvGraphicFramePr>
        <p:xfrm>
          <a:off x="1403649" y="1973580"/>
          <a:ext cx="6011564" cy="32556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sp>
        <p:nvSpPr>
          <p:cNvPr id="9220" name="Rectangle 9"/>
          <p:cNvSpPr>
            <a:spLocks noGrp="1" noChangeArrowheads="1"/>
          </p:cNvSpPr>
          <p:nvPr>
            <p:ph type="title"/>
          </p:nvPr>
        </p:nvSpPr>
        <p:spPr/>
        <p:txBody>
          <a:bodyPr/>
          <a:lstStyle/>
          <a:p>
            <a:pPr algn="l" eaLnBrk="1" hangingPunct="1"/>
            <a:r>
              <a:rPr lang="en-US" sz="3200" smtClean="0">
                <a:solidFill>
                  <a:srgbClr val="00257A"/>
                </a:solidFill>
                <a:latin typeface="Verdana" pitchFamily="34" charset="0"/>
              </a:rPr>
              <a:t>    </a:t>
            </a:r>
            <a:r>
              <a:rPr lang="en-US" sz="3200" b="1" i="1" smtClean="0">
                <a:solidFill>
                  <a:srgbClr val="00257A"/>
                </a:solidFill>
                <a:latin typeface="Verdana" pitchFamily="34" charset="0"/>
              </a:rPr>
              <a:t>Key Business Achievements</a:t>
            </a:r>
            <a:r>
              <a:rPr lang="en-US" sz="3200" smtClean="0">
                <a:solidFill>
                  <a:srgbClr val="00257A"/>
                </a:solidFill>
                <a:latin typeface="Verdana" pitchFamily="34" charset="0"/>
              </a:rPr>
              <a:t> </a:t>
            </a:r>
          </a:p>
        </p:txBody>
      </p:sp>
      <p:graphicFrame>
        <p:nvGraphicFramePr>
          <p:cNvPr id="9218" name="Object 5"/>
          <p:cNvGraphicFramePr>
            <a:graphicFrameLocks noGrp="1" noChangeAspect="1"/>
          </p:cNvGraphicFramePr>
          <p:nvPr>
            <p:ph sz="half" idx="1"/>
          </p:nvPr>
        </p:nvGraphicFramePr>
        <p:xfrm>
          <a:off x="0" y="4321175"/>
          <a:ext cx="1933575" cy="2536825"/>
        </p:xfrm>
        <a:graphic>
          <a:graphicData uri="http://schemas.openxmlformats.org/presentationml/2006/ole">
            <p:oleObj spid="_x0000_s9238" name="CorelDRAW" r:id="rId3" imgW="2140200" imgH="2870640" progId="">
              <p:embed/>
            </p:oleObj>
          </a:graphicData>
        </a:graphic>
      </p:graphicFrame>
      <p:pic>
        <p:nvPicPr>
          <p:cNvPr id="9221" name="Picture 8"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sp>
        <p:nvSpPr>
          <p:cNvPr id="9222" name="Rectangle 12"/>
          <p:cNvSpPr>
            <a:spLocks noChangeArrowheads="1"/>
          </p:cNvSpPr>
          <p:nvPr/>
        </p:nvSpPr>
        <p:spPr bwMode="auto">
          <a:xfrm>
            <a:off x="457200" y="1268413"/>
            <a:ext cx="8686800" cy="4857750"/>
          </a:xfrm>
          <a:prstGeom prst="rect">
            <a:avLst/>
          </a:prstGeom>
          <a:noFill/>
          <a:ln w="9525">
            <a:noFill/>
            <a:miter lim="800000"/>
            <a:headEnd/>
            <a:tailEnd/>
          </a:ln>
        </p:spPr>
        <p:txBody>
          <a:bodyPr/>
          <a:lstStyle/>
          <a:p>
            <a:pPr marL="342900" indent="-342900">
              <a:spcBef>
                <a:spcPct val="20000"/>
              </a:spcBef>
            </a:pPr>
            <a:r>
              <a:rPr lang="en-US" sz="2400" b="1" dirty="0"/>
              <a:t>Capital &amp; Reserves, </a:t>
            </a:r>
            <a:r>
              <a:rPr lang="en-US" sz="2400" b="1" dirty="0" err="1"/>
              <a:t>mln</a:t>
            </a:r>
            <a:r>
              <a:rPr lang="en-US" sz="2400" b="1" dirty="0"/>
              <a:t> AZN</a:t>
            </a:r>
          </a:p>
          <a:p>
            <a:pPr marL="342900" indent="-342900">
              <a:lnSpc>
                <a:spcPct val="110000"/>
              </a:lnSpc>
              <a:spcBef>
                <a:spcPct val="20000"/>
              </a:spcBef>
            </a:pPr>
            <a:r>
              <a:rPr lang="en-US" sz="2400" b="1" dirty="0"/>
              <a:t>   </a:t>
            </a:r>
            <a:r>
              <a:rPr lang="en-US" sz="2400" dirty="0">
                <a:solidFill>
                  <a:srgbClr val="00257A"/>
                </a:solidFill>
              </a:rPr>
              <a:t>    </a:t>
            </a:r>
          </a:p>
        </p:txBody>
      </p:sp>
      <p:graphicFrame>
        <p:nvGraphicFramePr>
          <p:cNvPr id="9" name="Chart 1"/>
          <p:cNvGraphicFramePr>
            <a:graphicFrameLocks/>
          </p:cNvGraphicFramePr>
          <p:nvPr>
            <p:extLst>
              <p:ext uri="{D42A27DB-BD31-4B8C-83A1-F6EECF244321}">
                <p14:modId xmlns:p14="http://schemas.microsoft.com/office/powerpoint/2010/main" xmlns="" val="3680215630"/>
              </p:ext>
            </p:extLst>
          </p:nvPr>
        </p:nvGraphicFramePr>
        <p:xfrm>
          <a:off x="1082992" y="1986914"/>
          <a:ext cx="7017400" cy="324228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sp>
        <p:nvSpPr>
          <p:cNvPr id="10244" name="Rectangle 3"/>
          <p:cNvSpPr>
            <a:spLocks noGrp="1" noChangeArrowheads="1"/>
          </p:cNvSpPr>
          <p:nvPr>
            <p:ph type="title"/>
          </p:nvPr>
        </p:nvSpPr>
        <p:spPr/>
        <p:txBody>
          <a:bodyPr/>
          <a:lstStyle/>
          <a:p>
            <a:pPr algn="l" eaLnBrk="1" hangingPunct="1"/>
            <a:r>
              <a:rPr lang="en-US" sz="3200" smtClean="0">
                <a:solidFill>
                  <a:srgbClr val="00257A"/>
                </a:solidFill>
                <a:latin typeface="Verdana" pitchFamily="34" charset="0"/>
              </a:rPr>
              <a:t>    </a:t>
            </a:r>
            <a:r>
              <a:rPr lang="en-US" sz="3200" b="1" i="1" smtClean="0">
                <a:solidFill>
                  <a:srgbClr val="00257A"/>
                </a:solidFill>
                <a:latin typeface="Verdana" pitchFamily="34" charset="0"/>
              </a:rPr>
              <a:t>Key Business Achievements</a:t>
            </a:r>
            <a:r>
              <a:rPr lang="en-US" sz="3200" smtClean="0">
                <a:solidFill>
                  <a:srgbClr val="00257A"/>
                </a:solidFill>
                <a:latin typeface="Verdana" pitchFamily="34" charset="0"/>
              </a:rPr>
              <a:t> </a:t>
            </a:r>
          </a:p>
        </p:txBody>
      </p:sp>
      <p:graphicFrame>
        <p:nvGraphicFramePr>
          <p:cNvPr id="10242" name="Object 4"/>
          <p:cNvGraphicFramePr>
            <a:graphicFrameLocks noGrp="1" noChangeAspect="1"/>
          </p:cNvGraphicFramePr>
          <p:nvPr>
            <p:ph sz="half" idx="1"/>
          </p:nvPr>
        </p:nvGraphicFramePr>
        <p:xfrm>
          <a:off x="0" y="4321175"/>
          <a:ext cx="1933575" cy="2536825"/>
        </p:xfrm>
        <a:graphic>
          <a:graphicData uri="http://schemas.openxmlformats.org/presentationml/2006/ole">
            <p:oleObj spid="_x0000_s10262" name="CorelDRAW" r:id="rId3" imgW="2140200" imgH="2870640" progId="">
              <p:embed/>
            </p:oleObj>
          </a:graphicData>
        </a:graphic>
      </p:graphicFrame>
      <p:pic>
        <p:nvPicPr>
          <p:cNvPr id="10245" name="Picture 5"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sp>
        <p:nvSpPr>
          <p:cNvPr id="10246" name="Rectangle 6"/>
          <p:cNvSpPr>
            <a:spLocks noChangeArrowheads="1"/>
          </p:cNvSpPr>
          <p:nvPr/>
        </p:nvSpPr>
        <p:spPr bwMode="auto">
          <a:xfrm>
            <a:off x="457200" y="1268413"/>
            <a:ext cx="8686800" cy="4857750"/>
          </a:xfrm>
          <a:prstGeom prst="rect">
            <a:avLst/>
          </a:prstGeom>
          <a:noFill/>
          <a:ln w="9525">
            <a:noFill/>
            <a:miter lim="800000"/>
            <a:headEnd/>
            <a:tailEnd/>
          </a:ln>
        </p:spPr>
        <p:txBody>
          <a:bodyPr/>
          <a:lstStyle/>
          <a:p>
            <a:pPr marL="342900" indent="-342900">
              <a:spcBef>
                <a:spcPct val="20000"/>
              </a:spcBef>
            </a:pPr>
            <a:r>
              <a:rPr lang="en-US" sz="2400" b="1" dirty="0"/>
              <a:t>Loans, </a:t>
            </a:r>
            <a:r>
              <a:rPr lang="en-US" sz="2400" b="1" dirty="0" err="1"/>
              <a:t>mln</a:t>
            </a:r>
            <a:r>
              <a:rPr lang="en-US" sz="2400" b="1" dirty="0"/>
              <a:t> AZN</a:t>
            </a:r>
          </a:p>
          <a:p>
            <a:pPr marL="342900" indent="-342900">
              <a:lnSpc>
                <a:spcPct val="110000"/>
              </a:lnSpc>
              <a:spcBef>
                <a:spcPct val="20000"/>
              </a:spcBef>
            </a:pPr>
            <a:r>
              <a:rPr lang="en-US" sz="2400" b="1" dirty="0"/>
              <a:t>   </a:t>
            </a:r>
            <a:r>
              <a:rPr lang="en-US" sz="2400" dirty="0">
                <a:solidFill>
                  <a:srgbClr val="00257A"/>
                </a:solidFill>
              </a:rPr>
              <a:t>    </a:t>
            </a:r>
          </a:p>
        </p:txBody>
      </p:sp>
      <p:graphicFrame>
        <p:nvGraphicFramePr>
          <p:cNvPr id="8" name="Chart 1"/>
          <p:cNvGraphicFramePr>
            <a:graphicFrameLocks/>
          </p:cNvGraphicFramePr>
          <p:nvPr>
            <p:extLst>
              <p:ext uri="{D42A27DB-BD31-4B8C-83A1-F6EECF244321}">
                <p14:modId xmlns:p14="http://schemas.microsoft.com/office/powerpoint/2010/main" xmlns="" val="2786635006"/>
              </p:ext>
            </p:extLst>
          </p:nvPr>
        </p:nvGraphicFramePr>
        <p:xfrm>
          <a:off x="1043608" y="2031474"/>
          <a:ext cx="6768752" cy="355776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sp>
        <p:nvSpPr>
          <p:cNvPr id="12292" name="Rectangle 3"/>
          <p:cNvSpPr>
            <a:spLocks noGrp="1" noChangeArrowheads="1"/>
          </p:cNvSpPr>
          <p:nvPr>
            <p:ph type="title"/>
          </p:nvPr>
        </p:nvSpPr>
        <p:spPr/>
        <p:txBody>
          <a:bodyPr/>
          <a:lstStyle/>
          <a:p>
            <a:pPr algn="l" eaLnBrk="1" hangingPunct="1"/>
            <a:r>
              <a:rPr lang="en-US" sz="3200" smtClean="0">
                <a:solidFill>
                  <a:srgbClr val="00257A"/>
                </a:solidFill>
                <a:latin typeface="Verdana" pitchFamily="34" charset="0"/>
              </a:rPr>
              <a:t>    </a:t>
            </a:r>
            <a:r>
              <a:rPr lang="en-US" sz="3200" b="1" i="1" smtClean="0">
                <a:solidFill>
                  <a:srgbClr val="00257A"/>
                </a:solidFill>
                <a:latin typeface="Verdana" pitchFamily="34" charset="0"/>
              </a:rPr>
              <a:t>Key Business Achievements</a:t>
            </a:r>
            <a:r>
              <a:rPr lang="en-US" sz="3200" smtClean="0">
                <a:solidFill>
                  <a:srgbClr val="00257A"/>
                </a:solidFill>
                <a:latin typeface="Verdana" pitchFamily="34" charset="0"/>
              </a:rPr>
              <a:t> </a:t>
            </a:r>
          </a:p>
        </p:txBody>
      </p:sp>
      <p:graphicFrame>
        <p:nvGraphicFramePr>
          <p:cNvPr id="12290" name="Object 4"/>
          <p:cNvGraphicFramePr>
            <a:graphicFrameLocks noGrp="1" noChangeAspect="1"/>
          </p:cNvGraphicFramePr>
          <p:nvPr>
            <p:ph sz="half" idx="1"/>
          </p:nvPr>
        </p:nvGraphicFramePr>
        <p:xfrm>
          <a:off x="0" y="4321175"/>
          <a:ext cx="1933575" cy="2536825"/>
        </p:xfrm>
        <a:graphic>
          <a:graphicData uri="http://schemas.openxmlformats.org/presentationml/2006/ole">
            <p:oleObj spid="_x0000_s12310" name="CorelDRAW" r:id="rId3" imgW="2140200" imgH="2870640" progId="">
              <p:embed/>
            </p:oleObj>
          </a:graphicData>
        </a:graphic>
      </p:graphicFrame>
      <p:pic>
        <p:nvPicPr>
          <p:cNvPr id="12293" name="Picture 5"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sp>
        <p:nvSpPr>
          <p:cNvPr id="12294" name="Rectangle 6"/>
          <p:cNvSpPr>
            <a:spLocks noChangeArrowheads="1"/>
          </p:cNvSpPr>
          <p:nvPr/>
        </p:nvSpPr>
        <p:spPr bwMode="auto">
          <a:xfrm>
            <a:off x="457200" y="1268413"/>
            <a:ext cx="8686800" cy="4857750"/>
          </a:xfrm>
          <a:prstGeom prst="rect">
            <a:avLst/>
          </a:prstGeom>
          <a:noFill/>
          <a:ln w="9525">
            <a:noFill/>
            <a:miter lim="800000"/>
            <a:headEnd/>
            <a:tailEnd/>
          </a:ln>
        </p:spPr>
        <p:txBody>
          <a:bodyPr/>
          <a:lstStyle/>
          <a:p>
            <a:pPr marL="342900" indent="-342900">
              <a:spcBef>
                <a:spcPct val="20000"/>
              </a:spcBef>
            </a:pPr>
            <a:r>
              <a:rPr lang="en-US" sz="2400" b="1"/>
              <a:t>Profit, mln AZN</a:t>
            </a:r>
          </a:p>
        </p:txBody>
      </p:sp>
      <p:graphicFrame>
        <p:nvGraphicFramePr>
          <p:cNvPr id="8" name="Chart 2"/>
          <p:cNvGraphicFramePr>
            <a:graphicFrameLocks/>
          </p:cNvGraphicFramePr>
          <p:nvPr>
            <p:extLst>
              <p:ext uri="{D42A27DB-BD31-4B8C-83A1-F6EECF244321}">
                <p14:modId xmlns:p14="http://schemas.microsoft.com/office/powerpoint/2010/main" xmlns="" val="599201505"/>
              </p:ext>
            </p:extLst>
          </p:nvPr>
        </p:nvGraphicFramePr>
        <p:xfrm>
          <a:off x="1259631" y="2027664"/>
          <a:ext cx="6427043" cy="348956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13316" name="Picture 3"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13314" name="Object 4"/>
          <p:cNvGraphicFramePr>
            <a:graphicFrameLocks noChangeAspect="1"/>
          </p:cNvGraphicFramePr>
          <p:nvPr/>
        </p:nvGraphicFramePr>
        <p:xfrm>
          <a:off x="0" y="4868863"/>
          <a:ext cx="1516063" cy="1989137"/>
        </p:xfrm>
        <a:graphic>
          <a:graphicData uri="http://schemas.openxmlformats.org/presentationml/2006/ole">
            <p:oleObj spid="_x0000_s13333" name="CorelDRAW" r:id="rId5" imgW="2140200" imgH="2870640" progId="">
              <p:embed/>
            </p:oleObj>
          </a:graphicData>
        </a:graphic>
      </p:graphicFrame>
      <p:sp>
        <p:nvSpPr>
          <p:cNvPr id="13317" name="Rectangle 5"/>
          <p:cNvSpPr>
            <a:spLocks noChangeArrowheads="1"/>
          </p:cNvSpPr>
          <p:nvPr/>
        </p:nvSpPr>
        <p:spPr bwMode="auto">
          <a:xfrm>
            <a:off x="827088" y="188913"/>
            <a:ext cx="6642100" cy="1239837"/>
          </a:xfrm>
          <a:prstGeom prst="rect">
            <a:avLst/>
          </a:prstGeom>
          <a:noFill/>
          <a:ln w="9525">
            <a:noFill/>
            <a:miter lim="800000"/>
            <a:headEnd/>
            <a:tailEnd/>
          </a:ln>
        </p:spPr>
        <p:txBody>
          <a:bodyPr anchor="ctr"/>
          <a:lstStyle/>
          <a:p>
            <a:pPr algn="ctr"/>
            <a:r>
              <a:rPr lang="en-US" sz="3200" b="1" i="1" dirty="0">
                <a:solidFill>
                  <a:srgbClr val="00257A"/>
                </a:solidFill>
                <a:latin typeface="Verdana" pitchFamily="34" charset="0"/>
              </a:rPr>
              <a:t>Key Business Achievements</a:t>
            </a:r>
          </a:p>
          <a:p>
            <a:pPr algn="ctr"/>
            <a:r>
              <a:rPr lang="en-US" sz="2400" b="1" i="1" dirty="0">
                <a:solidFill>
                  <a:srgbClr val="00257A"/>
                </a:solidFill>
                <a:latin typeface="Verdana" pitchFamily="34" charset="0"/>
              </a:rPr>
              <a:t>Main Ratios</a:t>
            </a:r>
          </a:p>
        </p:txBody>
      </p:sp>
      <p:graphicFrame>
        <p:nvGraphicFramePr>
          <p:cNvPr id="77" name="Content Placeholder 76"/>
          <p:cNvGraphicFramePr>
            <a:graphicFrameLocks noGrp="1"/>
          </p:cNvGraphicFramePr>
          <p:nvPr>
            <p:ph idx="1"/>
            <p:extLst>
              <p:ext uri="{D42A27DB-BD31-4B8C-83A1-F6EECF244321}">
                <p14:modId xmlns:p14="http://schemas.microsoft.com/office/powerpoint/2010/main" xmlns="" val="2976050000"/>
              </p:ext>
            </p:extLst>
          </p:nvPr>
        </p:nvGraphicFramePr>
        <p:xfrm>
          <a:off x="457200" y="1600200"/>
          <a:ext cx="8229600" cy="3757626"/>
        </p:xfrm>
        <a:graphic>
          <a:graphicData uri="http://schemas.openxmlformats.org/drawingml/2006/table">
            <a:tbl>
              <a:tblPr firstRow="1" bandRow="1">
                <a:tableStyleId>{21E4AEA4-8DFA-4A89-87EB-49C32662AFE0}</a:tableStyleId>
              </a:tblPr>
              <a:tblGrid>
                <a:gridCol w="1371600"/>
                <a:gridCol w="1371600"/>
                <a:gridCol w="1371600"/>
                <a:gridCol w="1371600"/>
                <a:gridCol w="1371600"/>
                <a:gridCol w="1371600"/>
              </a:tblGrid>
              <a:tr h="544592">
                <a:tc>
                  <a:txBody>
                    <a:bodyPr/>
                    <a:lstStyle/>
                    <a:p>
                      <a:pPr algn="ctr"/>
                      <a:endParaRPr lang="en-US" dirty="0"/>
                    </a:p>
                  </a:txBody>
                  <a:tcPr/>
                </a:tc>
                <a:tc>
                  <a:txBody>
                    <a:bodyPr/>
                    <a:lstStyle/>
                    <a:p>
                      <a:pPr algn="ctr"/>
                      <a:r>
                        <a:rPr lang="en-US" dirty="0" smtClean="0"/>
                        <a:t>2007</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r>
              <a:tr h="704700">
                <a:tc>
                  <a:txBody>
                    <a:bodyPr/>
                    <a:lstStyle/>
                    <a:p>
                      <a:r>
                        <a:rPr lang="en-US" dirty="0" smtClean="0"/>
                        <a:t>Capital</a:t>
                      </a:r>
                      <a:r>
                        <a:rPr lang="en-US" baseline="0" dirty="0" smtClean="0"/>
                        <a:t> adequacy</a:t>
                      </a:r>
                      <a:endParaRPr lang="en-US" dirty="0"/>
                    </a:p>
                  </a:txBody>
                  <a:tcPr>
                    <a:solidFill>
                      <a:schemeClr val="accent6">
                        <a:lumMod val="20000"/>
                        <a:lumOff val="80000"/>
                      </a:schemeClr>
                    </a:solidFill>
                  </a:tcPr>
                </a:tc>
                <a:tc>
                  <a:txBody>
                    <a:bodyPr/>
                    <a:lstStyle/>
                    <a:p>
                      <a:pPr algn="ctr"/>
                      <a:r>
                        <a:rPr lang="en-US" dirty="0" smtClean="0"/>
                        <a:t>19.6%</a:t>
                      </a:r>
                      <a:endParaRPr lang="en-US" dirty="0"/>
                    </a:p>
                  </a:txBody>
                  <a:tcPr>
                    <a:solidFill>
                      <a:schemeClr val="accent6">
                        <a:lumMod val="20000"/>
                        <a:lumOff val="80000"/>
                      </a:schemeClr>
                    </a:solidFill>
                  </a:tcPr>
                </a:tc>
                <a:tc>
                  <a:txBody>
                    <a:bodyPr/>
                    <a:lstStyle/>
                    <a:p>
                      <a:pPr algn="ctr"/>
                      <a:r>
                        <a:rPr lang="en-US" dirty="0" smtClean="0"/>
                        <a:t>17.3%</a:t>
                      </a:r>
                      <a:endParaRPr lang="en-US" dirty="0"/>
                    </a:p>
                  </a:txBody>
                  <a:tcPr>
                    <a:solidFill>
                      <a:schemeClr val="accent6">
                        <a:lumMod val="20000"/>
                        <a:lumOff val="80000"/>
                      </a:schemeClr>
                    </a:solidFill>
                  </a:tcPr>
                </a:tc>
                <a:tc>
                  <a:txBody>
                    <a:bodyPr/>
                    <a:lstStyle/>
                    <a:p>
                      <a:pPr algn="ctr"/>
                      <a:r>
                        <a:rPr lang="en-US" dirty="0" smtClean="0"/>
                        <a:t>14.9%</a:t>
                      </a:r>
                      <a:endParaRPr lang="en-US" dirty="0"/>
                    </a:p>
                  </a:txBody>
                  <a:tcPr>
                    <a:solidFill>
                      <a:schemeClr val="accent6">
                        <a:lumMod val="20000"/>
                        <a:lumOff val="80000"/>
                      </a:schemeClr>
                    </a:solidFill>
                  </a:tcPr>
                </a:tc>
                <a:tc>
                  <a:txBody>
                    <a:bodyPr/>
                    <a:lstStyle/>
                    <a:p>
                      <a:pPr algn="ctr"/>
                      <a:r>
                        <a:rPr lang="en-US" dirty="0" smtClean="0"/>
                        <a:t>13.3%</a:t>
                      </a:r>
                      <a:endParaRPr lang="en-US" dirty="0"/>
                    </a:p>
                  </a:txBody>
                  <a:tcPr>
                    <a:solidFill>
                      <a:schemeClr val="accent6">
                        <a:lumMod val="20000"/>
                        <a:lumOff val="80000"/>
                      </a:schemeClr>
                    </a:solidFill>
                  </a:tcPr>
                </a:tc>
                <a:tc>
                  <a:txBody>
                    <a:bodyPr/>
                    <a:lstStyle/>
                    <a:p>
                      <a:pPr algn="ctr"/>
                      <a:r>
                        <a:rPr lang="en-US" dirty="0" smtClean="0"/>
                        <a:t>13.3%</a:t>
                      </a:r>
                      <a:endParaRPr lang="en-US" dirty="0"/>
                    </a:p>
                  </a:txBody>
                  <a:tcPr>
                    <a:solidFill>
                      <a:schemeClr val="accent6">
                        <a:lumMod val="20000"/>
                        <a:lumOff val="80000"/>
                      </a:schemeClr>
                    </a:solidFill>
                  </a:tcPr>
                </a:tc>
              </a:tr>
              <a:tr h="544592">
                <a:tc>
                  <a:txBody>
                    <a:bodyPr/>
                    <a:lstStyle/>
                    <a:p>
                      <a:r>
                        <a:rPr lang="en-US" dirty="0" smtClean="0"/>
                        <a:t>ROA</a:t>
                      </a:r>
                      <a:endParaRPr lang="en-US" dirty="0"/>
                    </a:p>
                  </a:txBody>
                  <a:tcPr>
                    <a:solidFill>
                      <a:schemeClr val="accent6">
                        <a:lumMod val="20000"/>
                        <a:lumOff val="80000"/>
                      </a:schemeClr>
                    </a:solidFill>
                  </a:tcPr>
                </a:tc>
                <a:tc>
                  <a:txBody>
                    <a:bodyPr/>
                    <a:lstStyle/>
                    <a:p>
                      <a:pPr algn="ctr"/>
                      <a:r>
                        <a:rPr lang="en-US" dirty="0" smtClean="0"/>
                        <a:t>2.3%</a:t>
                      </a:r>
                      <a:endParaRPr lang="en-US" dirty="0"/>
                    </a:p>
                  </a:txBody>
                  <a:tcPr>
                    <a:solidFill>
                      <a:schemeClr val="accent6">
                        <a:lumMod val="20000"/>
                        <a:lumOff val="80000"/>
                      </a:schemeClr>
                    </a:solidFill>
                  </a:tcPr>
                </a:tc>
                <a:tc>
                  <a:txBody>
                    <a:bodyPr/>
                    <a:lstStyle/>
                    <a:p>
                      <a:pPr algn="ctr"/>
                      <a:r>
                        <a:rPr lang="en-US" dirty="0" smtClean="0"/>
                        <a:t>1.4%</a:t>
                      </a:r>
                      <a:endParaRPr lang="en-US" dirty="0"/>
                    </a:p>
                  </a:txBody>
                  <a:tcPr>
                    <a:solidFill>
                      <a:schemeClr val="accent6">
                        <a:lumMod val="20000"/>
                        <a:lumOff val="80000"/>
                      </a:schemeClr>
                    </a:solidFill>
                  </a:tcPr>
                </a:tc>
                <a:tc>
                  <a:txBody>
                    <a:bodyPr/>
                    <a:lstStyle/>
                    <a:p>
                      <a:pPr algn="ctr"/>
                      <a:r>
                        <a:rPr lang="en-US" dirty="0" smtClean="0"/>
                        <a:t>0.4%</a:t>
                      </a:r>
                      <a:endParaRPr lang="en-US" dirty="0"/>
                    </a:p>
                  </a:txBody>
                  <a:tcPr>
                    <a:solidFill>
                      <a:schemeClr val="accent6">
                        <a:lumMod val="20000"/>
                        <a:lumOff val="80000"/>
                      </a:schemeClr>
                    </a:solidFill>
                  </a:tcPr>
                </a:tc>
                <a:tc>
                  <a:txBody>
                    <a:bodyPr/>
                    <a:lstStyle/>
                    <a:p>
                      <a:pPr algn="ctr"/>
                      <a:r>
                        <a:rPr lang="en-US" dirty="0" smtClean="0"/>
                        <a:t>1.3%</a:t>
                      </a:r>
                      <a:endParaRPr lang="en-US" dirty="0"/>
                    </a:p>
                  </a:txBody>
                  <a:tcPr>
                    <a:solidFill>
                      <a:schemeClr val="accent6">
                        <a:lumMod val="20000"/>
                        <a:lumOff val="80000"/>
                      </a:schemeClr>
                    </a:solidFill>
                  </a:tcPr>
                </a:tc>
                <a:tc>
                  <a:txBody>
                    <a:bodyPr/>
                    <a:lstStyle/>
                    <a:p>
                      <a:pPr algn="ctr"/>
                      <a:r>
                        <a:rPr lang="en-US" dirty="0" smtClean="0"/>
                        <a:t>2.8%</a:t>
                      </a:r>
                      <a:endParaRPr lang="en-US" dirty="0"/>
                    </a:p>
                  </a:txBody>
                  <a:tcPr>
                    <a:solidFill>
                      <a:schemeClr val="accent6">
                        <a:lumMod val="20000"/>
                        <a:lumOff val="80000"/>
                      </a:schemeClr>
                    </a:solidFill>
                  </a:tcPr>
                </a:tc>
              </a:tr>
              <a:tr h="692114">
                <a:tc>
                  <a:txBody>
                    <a:bodyPr/>
                    <a:lstStyle/>
                    <a:p>
                      <a:r>
                        <a:rPr lang="en-US" dirty="0" smtClean="0"/>
                        <a:t>ROE</a:t>
                      </a:r>
                      <a:endParaRPr lang="en-US" dirty="0"/>
                    </a:p>
                  </a:txBody>
                  <a:tcPr>
                    <a:solidFill>
                      <a:schemeClr val="accent6">
                        <a:lumMod val="20000"/>
                        <a:lumOff val="80000"/>
                      </a:schemeClr>
                    </a:solidFill>
                  </a:tcPr>
                </a:tc>
                <a:tc>
                  <a:txBody>
                    <a:bodyPr/>
                    <a:lstStyle/>
                    <a:p>
                      <a:pPr algn="ctr"/>
                      <a:r>
                        <a:rPr lang="en-US" dirty="0" smtClean="0"/>
                        <a:t>11.2%</a:t>
                      </a:r>
                      <a:endParaRPr lang="en-US" dirty="0"/>
                    </a:p>
                  </a:txBody>
                  <a:tcPr>
                    <a:solidFill>
                      <a:schemeClr val="accent6">
                        <a:lumMod val="20000"/>
                        <a:lumOff val="80000"/>
                      </a:schemeClr>
                    </a:solidFill>
                  </a:tcPr>
                </a:tc>
                <a:tc>
                  <a:txBody>
                    <a:bodyPr/>
                    <a:lstStyle/>
                    <a:p>
                      <a:pPr algn="ctr"/>
                      <a:r>
                        <a:rPr lang="en-US" dirty="0" smtClean="0"/>
                        <a:t>8.4%</a:t>
                      </a:r>
                      <a:endParaRPr lang="en-US" dirty="0"/>
                    </a:p>
                  </a:txBody>
                  <a:tcPr>
                    <a:solidFill>
                      <a:schemeClr val="accent6">
                        <a:lumMod val="20000"/>
                        <a:lumOff val="80000"/>
                      </a:schemeClr>
                    </a:solidFill>
                  </a:tcPr>
                </a:tc>
                <a:tc>
                  <a:txBody>
                    <a:bodyPr/>
                    <a:lstStyle/>
                    <a:p>
                      <a:pPr algn="ctr"/>
                      <a:r>
                        <a:rPr lang="en-US" dirty="0" smtClean="0"/>
                        <a:t>2.5%</a:t>
                      </a:r>
                      <a:endParaRPr lang="en-US" dirty="0"/>
                    </a:p>
                  </a:txBody>
                  <a:tcPr>
                    <a:solidFill>
                      <a:schemeClr val="accent6">
                        <a:lumMod val="20000"/>
                        <a:lumOff val="80000"/>
                      </a:schemeClr>
                    </a:solidFill>
                  </a:tcPr>
                </a:tc>
                <a:tc>
                  <a:txBody>
                    <a:bodyPr/>
                    <a:lstStyle/>
                    <a:p>
                      <a:pPr algn="ctr"/>
                      <a:r>
                        <a:rPr lang="en-US" dirty="0" smtClean="0"/>
                        <a:t>9.8%</a:t>
                      </a:r>
                      <a:endParaRPr lang="en-US" dirty="0"/>
                    </a:p>
                  </a:txBody>
                  <a:tcPr>
                    <a:solidFill>
                      <a:schemeClr val="accent6">
                        <a:lumMod val="20000"/>
                        <a:lumOff val="80000"/>
                      </a:schemeClr>
                    </a:solidFill>
                  </a:tcPr>
                </a:tc>
                <a:tc>
                  <a:txBody>
                    <a:bodyPr/>
                    <a:lstStyle/>
                    <a:p>
                      <a:pPr algn="ctr"/>
                      <a:r>
                        <a:rPr lang="en-US" dirty="0" smtClean="0"/>
                        <a:t>22.4%</a:t>
                      </a:r>
                      <a:endParaRPr lang="en-US" dirty="0"/>
                    </a:p>
                  </a:txBody>
                  <a:tcPr>
                    <a:solidFill>
                      <a:schemeClr val="accent6">
                        <a:lumMod val="20000"/>
                        <a:lumOff val="80000"/>
                      </a:schemeClr>
                    </a:solidFill>
                  </a:tcPr>
                </a:tc>
              </a:tr>
              <a:tr h="727036">
                <a:tc>
                  <a:txBody>
                    <a:bodyPr/>
                    <a:lstStyle/>
                    <a:p>
                      <a:r>
                        <a:rPr lang="en-US" dirty="0" smtClean="0"/>
                        <a:t>Earning assets</a:t>
                      </a:r>
                      <a:endParaRPr lang="en-US" dirty="0"/>
                    </a:p>
                  </a:txBody>
                  <a:tcPr>
                    <a:solidFill>
                      <a:schemeClr val="accent6">
                        <a:lumMod val="20000"/>
                        <a:lumOff val="80000"/>
                      </a:schemeClr>
                    </a:solidFill>
                  </a:tcPr>
                </a:tc>
                <a:tc>
                  <a:txBody>
                    <a:bodyPr/>
                    <a:lstStyle/>
                    <a:p>
                      <a:pPr algn="ctr"/>
                      <a:r>
                        <a:rPr lang="en-US" dirty="0" smtClean="0"/>
                        <a:t>63%</a:t>
                      </a:r>
                      <a:endParaRPr lang="en-US" dirty="0"/>
                    </a:p>
                  </a:txBody>
                  <a:tcPr>
                    <a:solidFill>
                      <a:schemeClr val="accent6">
                        <a:lumMod val="20000"/>
                        <a:lumOff val="80000"/>
                      </a:schemeClr>
                    </a:solidFill>
                  </a:tcPr>
                </a:tc>
                <a:tc>
                  <a:txBody>
                    <a:bodyPr/>
                    <a:lstStyle/>
                    <a:p>
                      <a:pPr algn="ctr"/>
                      <a:r>
                        <a:rPr lang="en-US" dirty="0" smtClean="0"/>
                        <a:t>75%</a:t>
                      </a:r>
                      <a:endParaRPr lang="en-US" dirty="0"/>
                    </a:p>
                  </a:txBody>
                  <a:tcPr>
                    <a:solidFill>
                      <a:schemeClr val="accent6">
                        <a:lumMod val="20000"/>
                        <a:lumOff val="80000"/>
                      </a:schemeClr>
                    </a:solidFill>
                  </a:tcPr>
                </a:tc>
                <a:tc>
                  <a:txBody>
                    <a:bodyPr/>
                    <a:lstStyle/>
                    <a:p>
                      <a:pPr algn="ctr"/>
                      <a:r>
                        <a:rPr lang="en-US" dirty="0" smtClean="0"/>
                        <a:t>67%</a:t>
                      </a:r>
                      <a:endParaRPr lang="en-US" dirty="0"/>
                    </a:p>
                  </a:txBody>
                  <a:tcPr>
                    <a:solidFill>
                      <a:schemeClr val="accent6">
                        <a:lumMod val="20000"/>
                        <a:lumOff val="80000"/>
                      </a:schemeClr>
                    </a:solidFill>
                  </a:tcPr>
                </a:tc>
                <a:tc>
                  <a:txBody>
                    <a:bodyPr/>
                    <a:lstStyle/>
                    <a:p>
                      <a:pPr algn="ctr"/>
                      <a:r>
                        <a:rPr lang="en-US" dirty="0" smtClean="0"/>
                        <a:t>68%</a:t>
                      </a:r>
                      <a:endParaRPr lang="en-US" dirty="0"/>
                    </a:p>
                  </a:txBody>
                  <a:tcPr>
                    <a:solidFill>
                      <a:schemeClr val="accent6">
                        <a:lumMod val="20000"/>
                        <a:lumOff val="80000"/>
                      </a:schemeClr>
                    </a:solidFill>
                  </a:tcPr>
                </a:tc>
                <a:tc>
                  <a:txBody>
                    <a:bodyPr/>
                    <a:lstStyle/>
                    <a:p>
                      <a:pPr algn="ctr"/>
                      <a:r>
                        <a:rPr lang="en-US" dirty="0" smtClean="0"/>
                        <a:t>70%</a:t>
                      </a:r>
                      <a:endParaRPr lang="en-US" dirty="0"/>
                    </a:p>
                  </a:txBody>
                  <a:tcPr>
                    <a:solidFill>
                      <a:schemeClr val="accent6">
                        <a:lumMod val="20000"/>
                        <a:lumOff val="80000"/>
                      </a:schemeClr>
                    </a:solidFill>
                  </a:tcPr>
                </a:tc>
              </a:tr>
              <a:tr h="544592">
                <a:tc>
                  <a:txBody>
                    <a:bodyPr/>
                    <a:lstStyle/>
                    <a:p>
                      <a:r>
                        <a:rPr lang="en-US" dirty="0" smtClean="0"/>
                        <a:t>Margin</a:t>
                      </a:r>
                      <a:endParaRPr lang="en-US" dirty="0"/>
                    </a:p>
                  </a:txBody>
                  <a:tcPr>
                    <a:solidFill>
                      <a:schemeClr val="accent6">
                        <a:lumMod val="20000"/>
                        <a:lumOff val="80000"/>
                      </a:schemeClr>
                    </a:solidFill>
                  </a:tcPr>
                </a:tc>
                <a:tc>
                  <a:txBody>
                    <a:bodyPr/>
                    <a:lstStyle/>
                    <a:p>
                      <a:pPr algn="ctr"/>
                      <a:r>
                        <a:rPr lang="en-US" dirty="0" smtClean="0"/>
                        <a:t>8.1%</a:t>
                      </a:r>
                      <a:endParaRPr lang="en-US" dirty="0"/>
                    </a:p>
                  </a:txBody>
                  <a:tcPr>
                    <a:solidFill>
                      <a:schemeClr val="accent6">
                        <a:lumMod val="20000"/>
                        <a:lumOff val="80000"/>
                      </a:schemeClr>
                    </a:solidFill>
                  </a:tcPr>
                </a:tc>
                <a:tc>
                  <a:txBody>
                    <a:bodyPr/>
                    <a:lstStyle/>
                    <a:p>
                      <a:pPr algn="ctr"/>
                      <a:r>
                        <a:rPr lang="en-US" dirty="0" smtClean="0"/>
                        <a:t>6.7%</a:t>
                      </a:r>
                      <a:endParaRPr lang="en-US" dirty="0"/>
                    </a:p>
                  </a:txBody>
                  <a:tcPr>
                    <a:solidFill>
                      <a:schemeClr val="accent6">
                        <a:lumMod val="20000"/>
                        <a:lumOff val="80000"/>
                      </a:schemeClr>
                    </a:solidFill>
                  </a:tcPr>
                </a:tc>
                <a:tc>
                  <a:txBody>
                    <a:bodyPr/>
                    <a:lstStyle/>
                    <a:p>
                      <a:pPr algn="ctr"/>
                      <a:r>
                        <a:rPr lang="en-US" dirty="0" smtClean="0"/>
                        <a:t>6.1%</a:t>
                      </a:r>
                      <a:endParaRPr lang="en-US" dirty="0"/>
                    </a:p>
                  </a:txBody>
                  <a:tcPr>
                    <a:solidFill>
                      <a:schemeClr val="accent6">
                        <a:lumMod val="20000"/>
                        <a:lumOff val="80000"/>
                      </a:schemeClr>
                    </a:solidFill>
                  </a:tcPr>
                </a:tc>
                <a:tc>
                  <a:txBody>
                    <a:bodyPr/>
                    <a:lstStyle/>
                    <a:p>
                      <a:pPr algn="ctr"/>
                      <a:r>
                        <a:rPr lang="en-US" dirty="0" smtClean="0"/>
                        <a:t>6.6%</a:t>
                      </a:r>
                      <a:endParaRPr lang="en-US" dirty="0"/>
                    </a:p>
                  </a:txBody>
                  <a:tcPr>
                    <a:solidFill>
                      <a:schemeClr val="accent6">
                        <a:lumMod val="20000"/>
                        <a:lumOff val="80000"/>
                      </a:schemeClr>
                    </a:solidFill>
                  </a:tcPr>
                </a:tc>
                <a:tc>
                  <a:txBody>
                    <a:bodyPr/>
                    <a:lstStyle/>
                    <a:p>
                      <a:pPr algn="ctr"/>
                      <a:r>
                        <a:rPr lang="en-US" dirty="0" smtClean="0"/>
                        <a:t>7.9%</a:t>
                      </a:r>
                      <a:endParaRPr lang="en-US" dirty="0"/>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14340" name="Picture 3"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14338" name="Object 4"/>
          <p:cNvGraphicFramePr>
            <a:graphicFrameLocks noChangeAspect="1"/>
          </p:cNvGraphicFramePr>
          <p:nvPr/>
        </p:nvGraphicFramePr>
        <p:xfrm>
          <a:off x="0" y="5013325"/>
          <a:ext cx="1406525" cy="1844675"/>
        </p:xfrm>
        <a:graphic>
          <a:graphicData uri="http://schemas.openxmlformats.org/presentationml/2006/ole">
            <p:oleObj spid="_x0000_s14357" name="CorelDRAW" r:id="rId5" imgW="2140200" imgH="2870640" progId="">
              <p:embed/>
            </p:oleObj>
          </a:graphicData>
        </a:graphic>
      </p:graphicFrame>
      <p:sp>
        <p:nvSpPr>
          <p:cNvPr id="14341" name="Text Box 5"/>
          <p:cNvSpPr txBox="1">
            <a:spLocks noChangeArrowheads="1"/>
          </p:cNvSpPr>
          <p:nvPr/>
        </p:nvSpPr>
        <p:spPr bwMode="auto">
          <a:xfrm>
            <a:off x="179388" y="1052513"/>
            <a:ext cx="8686800" cy="4847481"/>
          </a:xfrm>
          <a:prstGeom prst="rect">
            <a:avLst/>
          </a:prstGeom>
          <a:noFill/>
          <a:ln w="9525">
            <a:noFill/>
            <a:miter lim="800000"/>
            <a:headEnd/>
            <a:tailEnd/>
          </a:ln>
        </p:spPr>
        <p:txBody>
          <a:bodyPr>
            <a:spAutoFit/>
          </a:bodyPr>
          <a:lstStyle/>
          <a:p>
            <a:pPr>
              <a:spcBef>
                <a:spcPct val="50000"/>
              </a:spcBef>
            </a:pPr>
            <a:r>
              <a:rPr lang="en-US" sz="1800" b="1" dirty="0" smtClean="0">
                <a:latin typeface="Verdana" pitchFamily="34" charset="0"/>
              </a:rPr>
              <a:t>European Bank for Reconstruction and Development:  </a:t>
            </a:r>
          </a:p>
          <a:p>
            <a:pPr>
              <a:spcBef>
                <a:spcPct val="50000"/>
              </a:spcBef>
            </a:pPr>
            <a:r>
              <a:rPr lang="en-US" sz="1800" b="1" dirty="0" smtClean="0">
                <a:latin typeface="Verdana" pitchFamily="34" charset="0"/>
              </a:rPr>
              <a:t>MSME </a:t>
            </a:r>
            <a:r>
              <a:rPr lang="en-US" sz="1800" b="1" dirty="0">
                <a:latin typeface="Verdana" pitchFamily="34" charset="0"/>
              </a:rPr>
              <a:t>– USD 13 </a:t>
            </a:r>
            <a:r>
              <a:rPr lang="en-US" sz="1800" b="1" dirty="0" err="1">
                <a:latin typeface="Verdana" pitchFamily="34" charset="0"/>
              </a:rPr>
              <a:t>mln</a:t>
            </a:r>
            <a:r>
              <a:rPr lang="en-US" sz="1800" b="1" dirty="0">
                <a:latin typeface="Verdana" pitchFamily="34" charset="0"/>
              </a:rPr>
              <a:t>,  TFP – USD 3 </a:t>
            </a:r>
            <a:r>
              <a:rPr lang="en-US" sz="1800" b="1" dirty="0" err="1">
                <a:latin typeface="Verdana" pitchFamily="34" charset="0"/>
              </a:rPr>
              <a:t>mln</a:t>
            </a:r>
            <a:r>
              <a:rPr lang="en-US" sz="1800" b="1" dirty="0">
                <a:latin typeface="Verdana" pitchFamily="34" charset="0"/>
              </a:rPr>
              <a:t>  </a:t>
            </a:r>
          </a:p>
          <a:p>
            <a:pPr>
              <a:spcBef>
                <a:spcPct val="50000"/>
              </a:spcBef>
            </a:pPr>
            <a:endParaRPr lang="en-GB" sz="1800" b="1" dirty="0">
              <a:latin typeface="Verdana" pitchFamily="34" charset="0"/>
            </a:endParaRPr>
          </a:p>
          <a:p>
            <a:pPr>
              <a:spcBef>
                <a:spcPct val="50000"/>
              </a:spcBef>
            </a:pPr>
            <a:r>
              <a:rPr lang="en-GB" sz="1800" b="1" dirty="0">
                <a:latin typeface="Verdana" pitchFamily="34" charset="0"/>
              </a:rPr>
              <a:t>National Fund for Support to Entrepreneurship:</a:t>
            </a:r>
            <a:r>
              <a:rPr lang="en-US" sz="1800" dirty="0">
                <a:latin typeface="Verdana" pitchFamily="34" charset="0"/>
              </a:rPr>
              <a:t>  </a:t>
            </a:r>
            <a:r>
              <a:rPr lang="en-US" sz="1800" b="1" dirty="0">
                <a:latin typeface="Verdana" pitchFamily="34" charset="0"/>
              </a:rPr>
              <a:t>AZN </a:t>
            </a:r>
            <a:r>
              <a:rPr lang="en-US" sz="1800" b="1" dirty="0" smtClean="0">
                <a:latin typeface="Verdana" pitchFamily="34" charset="0"/>
              </a:rPr>
              <a:t>27,3 </a:t>
            </a:r>
            <a:r>
              <a:rPr lang="en-US" sz="1800" b="1" dirty="0" err="1">
                <a:latin typeface="Verdana" pitchFamily="34" charset="0"/>
              </a:rPr>
              <a:t>mln</a:t>
            </a:r>
            <a:r>
              <a:rPr lang="en-US" sz="1800" b="1" dirty="0">
                <a:latin typeface="Verdana" pitchFamily="34" charset="0"/>
              </a:rPr>
              <a:t> </a:t>
            </a:r>
          </a:p>
          <a:p>
            <a:pPr>
              <a:spcBef>
                <a:spcPct val="50000"/>
              </a:spcBef>
            </a:pPr>
            <a:endParaRPr lang="en-GB" sz="1800" b="1" dirty="0">
              <a:latin typeface="Verdana" pitchFamily="34" charset="0"/>
            </a:endParaRPr>
          </a:p>
          <a:p>
            <a:pPr>
              <a:spcBef>
                <a:spcPct val="50000"/>
              </a:spcBef>
            </a:pPr>
            <a:r>
              <a:rPr lang="en-GB" sz="1800" b="1" dirty="0">
                <a:latin typeface="Verdana" pitchFamily="34" charset="0"/>
              </a:rPr>
              <a:t>State Agency on Agricultural Credits under the Ministry of Agriculture:  AZN </a:t>
            </a:r>
            <a:r>
              <a:rPr lang="en-GB" sz="1800" b="1" dirty="0" smtClean="0">
                <a:latin typeface="Verdana" pitchFamily="34" charset="0"/>
              </a:rPr>
              <a:t>10</a:t>
            </a:r>
            <a:r>
              <a:rPr lang="en-US" sz="1800" b="1" dirty="0" smtClean="0">
                <a:latin typeface="Verdana" pitchFamily="34" charset="0"/>
              </a:rPr>
              <a:t>,9 </a:t>
            </a:r>
            <a:r>
              <a:rPr lang="en-US" sz="1800" b="1" dirty="0" err="1">
                <a:latin typeface="Verdana" pitchFamily="34" charset="0"/>
              </a:rPr>
              <a:t>mln</a:t>
            </a:r>
            <a:r>
              <a:rPr lang="en-US" sz="1800" dirty="0">
                <a:latin typeface="Verdana" pitchFamily="34" charset="0"/>
              </a:rPr>
              <a:t> </a:t>
            </a:r>
          </a:p>
          <a:p>
            <a:pPr>
              <a:spcBef>
                <a:spcPct val="50000"/>
              </a:spcBef>
            </a:pPr>
            <a:endParaRPr lang="en-GB" sz="1800" b="1" dirty="0">
              <a:latin typeface="Verdana" pitchFamily="34" charset="0"/>
            </a:endParaRPr>
          </a:p>
          <a:p>
            <a:pPr>
              <a:spcBef>
                <a:spcPct val="50000"/>
              </a:spcBef>
            </a:pPr>
            <a:r>
              <a:rPr lang="en-GB" sz="1800" b="1" dirty="0">
                <a:latin typeface="Verdana" pitchFamily="34" charset="0"/>
              </a:rPr>
              <a:t>World Bank (Agriculture Project): USD </a:t>
            </a:r>
            <a:r>
              <a:rPr lang="en-GB" sz="1800" b="1" dirty="0" smtClean="0">
                <a:latin typeface="Verdana" pitchFamily="34" charset="0"/>
              </a:rPr>
              <a:t>3,5 </a:t>
            </a:r>
            <a:r>
              <a:rPr lang="en-GB" sz="1800" b="1" dirty="0" err="1">
                <a:latin typeface="Verdana" pitchFamily="34" charset="0"/>
              </a:rPr>
              <a:t>mln</a:t>
            </a:r>
            <a:r>
              <a:rPr lang="en-GB" sz="1800" b="1" dirty="0">
                <a:latin typeface="Verdana" pitchFamily="34" charset="0"/>
              </a:rPr>
              <a:t> </a:t>
            </a:r>
          </a:p>
          <a:p>
            <a:pPr>
              <a:spcBef>
                <a:spcPct val="50000"/>
              </a:spcBef>
            </a:pPr>
            <a:endParaRPr lang="en-GB" sz="1800" b="1" dirty="0">
              <a:latin typeface="Verdana" pitchFamily="34" charset="0"/>
            </a:endParaRPr>
          </a:p>
          <a:p>
            <a:pPr>
              <a:spcBef>
                <a:spcPct val="50000"/>
              </a:spcBef>
            </a:pPr>
            <a:r>
              <a:rPr lang="en-GB" sz="1800" b="1" dirty="0">
                <a:latin typeface="Verdana" pitchFamily="34" charset="0"/>
              </a:rPr>
              <a:t>Azerbaijan Mortgage Fund: AZN </a:t>
            </a:r>
            <a:r>
              <a:rPr lang="en-GB" sz="1800" b="1" dirty="0" smtClean="0">
                <a:latin typeface="Verdana" pitchFamily="34" charset="0"/>
              </a:rPr>
              <a:t>22,4 </a:t>
            </a:r>
            <a:r>
              <a:rPr lang="en-GB" sz="1800" b="1" dirty="0" err="1">
                <a:latin typeface="Verdana" pitchFamily="34" charset="0"/>
              </a:rPr>
              <a:t>mln</a:t>
            </a:r>
            <a:r>
              <a:rPr lang="en-GB" sz="1800" b="1" dirty="0">
                <a:latin typeface="Verdana" pitchFamily="34" charset="0"/>
              </a:rPr>
              <a:t> </a:t>
            </a:r>
            <a:endParaRPr lang="en-US" sz="1800" b="1" dirty="0">
              <a:latin typeface="Verdana" pitchFamily="34" charset="0"/>
            </a:endParaRPr>
          </a:p>
          <a:p>
            <a:pPr>
              <a:spcBef>
                <a:spcPct val="50000"/>
              </a:spcBef>
            </a:pPr>
            <a:endParaRPr lang="ru-RU" sz="2000" b="1" dirty="0">
              <a:latin typeface="Verdana" pitchFamily="34" charset="0"/>
            </a:endParaRPr>
          </a:p>
        </p:txBody>
      </p:sp>
      <p:sp>
        <p:nvSpPr>
          <p:cNvPr id="14342" name="Rectangle 6"/>
          <p:cNvSpPr>
            <a:spLocks noGrp="1" noChangeArrowheads="1"/>
          </p:cNvSpPr>
          <p:nvPr>
            <p:ph type="title"/>
          </p:nvPr>
        </p:nvSpPr>
        <p:spPr>
          <a:xfrm>
            <a:off x="611188" y="188913"/>
            <a:ext cx="6985000" cy="685800"/>
          </a:xfrm>
        </p:spPr>
        <p:txBody>
          <a:bodyPr/>
          <a:lstStyle/>
          <a:p>
            <a:pPr eaLnBrk="1" hangingPunct="1"/>
            <a:r>
              <a:rPr lang="en-US" sz="2800" b="1" i="1" smtClean="0">
                <a:solidFill>
                  <a:srgbClr val="00257A"/>
                </a:solidFill>
                <a:latin typeface="Verdana" pitchFamily="34" charset="0"/>
              </a:rPr>
              <a:t>International Cooperation</a:t>
            </a:r>
            <a:endParaRPr lang="ru-RU" sz="2800" b="1" i="1" smtClean="0">
              <a:solidFill>
                <a:srgbClr val="00257A"/>
              </a:solidFill>
              <a:latin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15364" name="Picture 3"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15362" name="Object 4"/>
          <p:cNvGraphicFramePr>
            <a:graphicFrameLocks noChangeAspect="1"/>
          </p:cNvGraphicFramePr>
          <p:nvPr/>
        </p:nvGraphicFramePr>
        <p:xfrm>
          <a:off x="0" y="5013325"/>
          <a:ext cx="1406525" cy="1844675"/>
        </p:xfrm>
        <a:graphic>
          <a:graphicData uri="http://schemas.openxmlformats.org/presentationml/2006/ole">
            <p:oleObj spid="_x0000_s15381" name="CorelDRAW" r:id="rId5" imgW="2140200" imgH="2870640" progId="">
              <p:embed/>
            </p:oleObj>
          </a:graphicData>
        </a:graphic>
      </p:graphicFrame>
      <p:sp>
        <p:nvSpPr>
          <p:cNvPr id="15365" name="Text Box 5"/>
          <p:cNvSpPr txBox="1">
            <a:spLocks noChangeArrowheads="1"/>
          </p:cNvSpPr>
          <p:nvPr/>
        </p:nvSpPr>
        <p:spPr bwMode="auto">
          <a:xfrm>
            <a:off x="251520" y="1196752"/>
            <a:ext cx="8686800" cy="4278094"/>
          </a:xfrm>
          <a:prstGeom prst="rect">
            <a:avLst/>
          </a:prstGeom>
          <a:noFill/>
          <a:ln w="9525">
            <a:noFill/>
            <a:miter lim="800000"/>
            <a:headEnd/>
            <a:tailEnd/>
          </a:ln>
        </p:spPr>
        <p:txBody>
          <a:bodyPr>
            <a:spAutoFit/>
          </a:bodyPr>
          <a:lstStyle/>
          <a:p>
            <a:pPr>
              <a:spcBef>
                <a:spcPct val="50000"/>
              </a:spcBef>
            </a:pPr>
            <a:r>
              <a:rPr lang="en-US" sz="1600" b="1" dirty="0" smtClean="0">
                <a:latin typeface="Verdana" pitchFamily="34" charset="0"/>
              </a:rPr>
              <a:t>World Business Capital, Inc.: </a:t>
            </a:r>
          </a:p>
          <a:p>
            <a:pPr>
              <a:spcBef>
                <a:spcPct val="50000"/>
              </a:spcBef>
            </a:pPr>
            <a:r>
              <a:rPr lang="en-US" sz="1600" b="1" dirty="0" smtClean="0">
                <a:latin typeface="Verdana" pitchFamily="34" charset="0"/>
              </a:rPr>
              <a:t>10-year loan to SME – USD 10,0 </a:t>
            </a:r>
            <a:r>
              <a:rPr lang="en-US" sz="1600" b="1" dirty="0" err="1" smtClean="0">
                <a:latin typeface="Verdana" pitchFamily="34" charset="0"/>
              </a:rPr>
              <a:t>mln</a:t>
            </a:r>
            <a:r>
              <a:rPr lang="en-US" sz="1600" b="1" dirty="0" smtClean="0">
                <a:latin typeface="Verdana" pitchFamily="34" charset="0"/>
              </a:rPr>
              <a:t> – successfully closed </a:t>
            </a:r>
          </a:p>
          <a:p>
            <a:pPr>
              <a:spcBef>
                <a:spcPct val="50000"/>
              </a:spcBef>
            </a:pPr>
            <a:endParaRPr lang="en-US" sz="1600" b="1" dirty="0" smtClean="0">
              <a:latin typeface="Verdana" pitchFamily="34" charset="0"/>
            </a:endParaRPr>
          </a:p>
          <a:p>
            <a:pPr>
              <a:spcBef>
                <a:spcPct val="50000"/>
              </a:spcBef>
            </a:pPr>
            <a:r>
              <a:rPr lang="en-US" sz="1600" b="1" dirty="0" smtClean="0">
                <a:latin typeface="Verdana" pitchFamily="34" charset="0"/>
              </a:rPr>
              <a:t>IFC</a:t>
            </a:r>
            <a:r>
              <a:rPr lang="en-US" sz="1600" b="1" dirty="0">
                <a:latin typeface="Verdana" pitchFamily="34" charset="0"/>
              </a:rPr>
              <a:t>:  Mortgage Lending – USD 8,0 </a:t>
            </a:r>
            <a:r>
              <a:rPr lang="en-US" sz="1600" b="1" dirty="0" err="1">
                <a:latin typeface="Verdana" pitchFamily="34" charset="0"/>
              </a:rPr>
              <a:t>mln</a:t>
            </a:r>
            <a:r>
              <a:rPr lang="en-US" sz="1600" b="1" dirty="0">
                <a:latin typeface="Verdana" pitchFamily="34" charset="0"/>
              </a:rPr>
              <a:t> – ongoing process  </a:t>
            </a:r>
          </a:p>
          <a:p>
            <a:pPr>
              <a:spcBef>
                <a:spcPct val="50000"/>
              </a:spcBef>
            </a:pPr>
            <a:endParaRPr lang="en-GB" sz="1600" b="1" dirty="0">
              <a:latin typeface="Verdana" pitchFamily="34" charset="0"/>
            </a:endParaRPr>
          </a:p>
          <a:p>
            <a:pPr>
              <a:spcBef>
                <a:spcPct val="50000"/>
              </a:spcBef>
            </a:pPr>
            <a:r>
              <a:rPr lang="en-GB" sz="1600" b="1" dirty="0">
                <a:latin typeface="Verdana" pitchFamily="34" charset="0"/>
              </a:rPr>
              <a:t>BSTDB: SME/TFP – USD 4,0 </a:t>
            </a:r>
            <a:r>
              <a:rPr lang="en-GB" sz="1600" b="1" dirty="0" err="1">
                <a:latin typeface="Verdana" pitchFamily="34" charset="0"/>
              </a:rPr>
              <a:t>mln</a:t>
            </a:r>
            <a:r>
              <a:rPr lang="en-GB" sz="1600" b="1" dirty="0">
                <a:latin typeface="Verdana" pitchFamily="34" charset="0"/>
              </a:rPr>
              <a:t> – ongoing process </a:t>
            </a:r>
            <a:r>
              <a:rPr lang="en-US" sz="1600" b="1" dirty="0">
                <a:latin typeface="Verdana" pitchFamily="34" charset="0"/>
              </a:rPr>
              <a:t> </a:t>
            </a:r>
          </a:p>
          <a:p>
            <a:pPr>
              <a:spcBef>
                <a:spcPct val="50000"/>
              </a:spcBef>
            </a:pPr>
            <a:endParaRPr lang="en-GB" sz="1600" b="1" dirty="0">
              <a:latin typeface="Verdana" pitchFamily="34" charset="0"/>
            </a:endParaRPr>
          </a:p>
          <a:p>
            <a:pPr>
              <a:spcBef>
                <a:spcPct val="50000"/>
              </a:spcBef>
            </a:pPr>
            <a:r>
              <a:rPr lang="en-GB" sz="1600" b="1" dirty="0">
                <a:latin typeface="Verdana" pitchFamily="34" charset="0"/>
              </a:rPr>
              <a:t>USAID: Technical assistance of products and services to the SME (small and medium size) sector.</a:t>
            </a:r>
          </a:p>
          <a:p>
            <a:pPr>
              <a:spcBef>
                <a:spcPct val="50000"/>
              </a:spcBef>
            </a:pPr>
            <a:endParaRPr lang="en-GB" sz="1600" b="1" dirty="0">
              <a:latin typeface="Verdana" pitchFamily="34" charset="0"/>
            </a:endParaRPr>
          </a:p>
          <a:p>
            <a:pPr>
              <a:spcBef>
                <a:spcPct val="50000"/>
              </a:spcBef>
            </a:pPr>
            <a:r>
              <a:rPr lang="en-GB" sz="1600" b="1" dirty="0">
                <a:latin typeface="Verdana" pitchFamily="34" charset="0"/>
              </a:rPr>
              <a:t>IFC: Advisory Services Project on Developing </a:t>
            </a:r>
            <a:r>
              <a:rPr lang="en-GB" sz="1600" b="1" dirty="0" smtClean="0">
                <a:latin typeface="Verdana" pitchFamily="34" charset="0"/>
              </a:rPr>
              <a:t>Mortgage-Lending </a:t>
            </a:r>
            <a:r>
              <a:rPr lang="en-GB" sz="1600" b="1" dirty="0">
                <a:latin typeface="Verdana" pitchFamily="34" charset="0"/>
              </a:rPr>
              <a:t>Policies and Procedures</a:t>
            </a:r>
            <a:endParaRPr lang="ru-RU" sz="1600" b="1" dirty="0">
              <a:latin typeface="Verdana" pitchFamily="34" charset="0"/>
            </a:endParaRPr>
          </a:p>
        </p:txBody>
      </p:sp>
      <p:sp>
        <p:nvSpPr>
          <p:cNvPr id="15366" name="Rectangle 6"/>
          <p:cNvSpPr>
            <a:spLocks noGrp="1" noChangeArrowheads="1"/>
          </p:cNvSpPr>
          <p:nvPr>
            <p:ph type="title"/>
          </p:nvPr>
        </p:nvSpPr>
        <p:spPr>
          <a:xfrm>
            <a:off x="611188" y="188913"/>
            <a:ext cx="6985000" cy="685800"/>
          </a:xfrm>
        </p:spPr>
        <p:txBody>
          <a:bodyPr/>
          <a:lstStyle/>
          <a:p>
            <a:pPr eaLnBrk="1" hangingPunct="1"/>
            <a:r>
              <a:rPr lang="en-US" sz="2800" b="1" i="1" dirty="0" smtClean="0">
                <a:solidFill>
                  <a:srgbClr val="00257A"/>
                </a:solidFill>
                <a:latin typeface="Verdana" pitchFamily="34" charset="0"/>
              </a:rPr>
              <a:t>International Cooperation</a:t>
            </a:r>
            <a:endParaRPr lang="ru-RU" sz="2800" b="1" i="1" dirty="0" smtClean="0">
              <a:solidFill>
                <a:srgbClr val="00257A"/>
              </a:solidFill>
              <a:latin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0" y="0"/>
            <a:ext cx="9144000" cy="6858000"/>
          </a:xfrm>
          <a:prstGeom prst="rect">
            <a:avLst/>
          </a:prstGeom>
          <a:solidFill>
            <a:srgbClr val="F2AF00"/>
          </a:solidFill>
          <a:ln w="9525">
            <a:solidFill>
              <a:schemeClr val="tx1"/>
            </a:solidFill>
            <a:miter lim="800000"/>
            <a:headEnd/>
            <a:tailEnd/>
          </a:ln>
        </p:spPr>
        <p:txBody>
          <a:bodyPr wrap="none" anchor="ctr"/>
          <a:lstStyle/>
          <a:p>
            <a:endParaRPr lang="en-US"/>
          </a:p>
        </p:txBody>
      </p:sp>
      <p:graphicFrame>
        <p:nvGraphicFramePr>
          <p:cNvPr id="17410" name="Object 5"/>
          <p:cNvGraphicFramePr>
            <a:graphicFrameLocks noGrp="1" noChangeAspect="1"/>
          </p:cNvGraphicFramePr>
          <p:nvPr>
            <p:ph/>
          </p:nvPr>
        </p:nvGraphicFramePr>
        <p:xfrm>
          <a:off x="0" y="2060575"/>
          <a:ext cx="3656013" cy="4797425"/>
        </p:xfrm>
        <a:graphic>
          <a:graphicData uri="http://schemas.openxmlformats.org/presentationml/2006/ole">
            <p:oleObj spid="_x0000_s17429" name="CorelDRAW" r:id="rId4" imgW="2140200" imgH="2870640" progId="">
              <p:embed/>
            </p:oleObj>
          </a:graphicData>
        </a:graphic>
      </p:graphicFrame>
      <p:pic>
        <p:nvPicPr>
          <p:cNvPr id="17412" name="Picture 7" descr="Logo-Mugan"/>
          <p:cNvPicPr>
            <a:picLocks noChangeAspect="1" noChangeArrowheads="1"/>
          </p:cNvPicPr>
          <p:nvPr/>
        </p:nvPicPr>
        <p:blipFill>
          <a:blip r:embed="rId5" cstate="print"/>
          <a:srcRect/>
          <a:stretch>
            <a:fillRect/>
          </a:stretch>
        </p:blipFill>
        <p:spPr bwMode="auto">
          <a:xfrm>
            <a:off x="7686675" y="476250"/>
            <a:ext cx="1457325" cy="966788"/>
          </a:xfrm>
          <a:prstGeom prst="rect">
            <a:avLst/>
          </a:prstGeom>
          <a:noFill/>
          <a:ln w="9525">
            <a:noFill/>
            <a:miter lim="800000"/>
            <a:headEnd/>
            <a:tailEnd/>
          </a:ln>
        </p:spPr>
      </p:pic>
      <p:sp>
        <p:nvSpPr>
          <p:cNvPr id="17413" name="Text Box 9"/>
          <p:cNvSpPr txBox="1">
            <a:spLocks noChangeArrowheads="1"/>
          </p:cNvSpPr>
          <p:nvPr/>
        </p:nvSpPr>
        <p:spPr bwMode="auto">
          <a:xfrm>
            <a:off x="4838700" y="4089400"/>
            <a:ext cx="4876800" cy="2536825"/>
          </a:xfrm>
          <a:prstGeom prst="rect">
            <a:avLst/>
          </a:prstGeom>
          <a:noFill/>
          <a:ln w="9525">
            <a:noFill/>
            <a:miter lim="800000"/>
            <a:headEnd/>
            <a:tailEnd/>
          </a:ln>
        </p:spPr>
        <p:txBody>
          <a:bodyPr>
            <a:spAutoFit/>
          </a:bodyPr>
          <a:lstStyle/>
          <a:p>
            <a:pPr algn="ctr">
              <a:spcBef>
                <a:spcPct val="50000"/>
              </a:spcBef>
            </a:pPr>
            <a:r>
              <a:rPr lang="en-US" sz="1600" b="1">
                <a:solidFill>
                  <a:schemeClr val="accent2"/>
                </a:solidFill>
                <a:latin typeface="Verdana" pitchFamily="34" charset="0"/>
              </a:rPr>
              <a:t>Muganbank OJSC</a:t>
            </a:r>
          </a:p>
          <a:p>
            <a:pPr algn="ctr">
              <a:spcBef>
                <a:spcPct val="50000"/>
              </a:spcBef>
            </a:pPr>
            <a:r>
              <a:rPr lang="en-US" sz="1600" b="1">
                <a:solidFill>
                  <a:schemeClr val="accent2"/>
                </a:solidFill>
                <a:latin typeface="Verdana" pitchFamily="34" charset="0"/>
              </a:rPr>
              <a:t>AZ 1052, Baku, Azerbaijan</a:t>
            </a:r>
          </a:p>
          <a:p>
            <a:pPr algn="ctr">
              <a:spcBef>
                <a:spcPct val="50000"/>
              </a:spcBef>
            </a:pPr>
            <a:r>
              <a:rPr lang="en-US" sz="1600" b="1">
                <a:solidFill>
                  <a:schemeClr val="accent2"/>
                </a:solidFill>
                <a:latin typeface="Verdana" pitchFamily="34" charset="0"/>
              </a:rPr>
              <a:t>A.Radjabli str., 21B</a:t>
            </a:r>
          </a:p>
          <a:p>
            <a:pPr algn="ctr">
              <a:spcBef>
                <a:spcPct val="50000"/>
              </a:spcBef>
            </a:pPr>
            <a:r>
              <a:rPr lang="en-US" sz="1600" b="1">
                <a:solidFill>
                  <a:schemeClr val="accent2"/>
                </a:solidFill>
                <a:latin typeface="Verdana" pitchFamily="34" charset="0"/>
              </a:rPr>
              <a:t>Tel.: (+99412) 564-20-35</a:t>
            </a:r>
          </a:p>
          <a:p>
            <a:pPr algn="ctr">
              <a:spcBef>
                <a:spcPct val="50000"/>
              </a:spcBef>
            </a:pPr>
            <a:r>
              <a:rPr lang="en-US" sz="1600" b="1">
                <a:solidFill>
                  <a:schemeClr val="accent2"/>
                </a:solidFill>
                <a:latin typeface="Verdana" pitchFamily="34" charset="0"/>
              </a:rPr>
              <a:t>Fax.:(+99412) 564-21-35</a:t>
            </a:r>
          </a:p>
          <a:p>
            <a:pPr algn="ctr">
              <a:spcBef>
                <a:spcPct val="50000"/>
              </a:spcBef>
            </a:pPr>
            <a:r>
              <a:rPr lang="en-US" sz="1600" b="1">
                <a:solidFill>
                  <a:schemeClr val="accent2"/>
                </a:solidFill>
                <a:latin typeface="Verdana" pitchFamily="34" charset="0"/>
              </a:rPr>
              <a:t>E-mail: mail@muganbank.az</a:t>
            </a:r>
          </a:p>
          <a:p>
            <a:pPr algn="ctr">
              <a:spcBef>
                <a:spcPct val="50000"/>
              </a:spcBef>
            </a:pPr>
            <a:r>
              <a:rPr lang="en-US" sz="1600" b="1">
                <a:solidFill>
                  <a:schemeClr val="accent2"/>
                </a:solidFill>
                <a:latin typeface="Verdana" pitchFamily="34" charset="0"/>
              </a:rPr>
              <a:t>www.muganbank.az</a:t>
            </a:r>
            <a:endParaRPr lang="ru-RU" sz="1600" b="1">
              <a:solidFill>
                <a:schemeClr val="accent2"/>
              </a:solidFill>
              <a:latin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0" y="5445125"/>
            <a:ext cx="9144000" cy="14128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2052" name="Picture 5"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sp>
        <p:nvSpPr>
          <p:cNvPr id="2053" name="Rectangle 16"/>
          <p:cNvSpPr>
            <a:spLocks noGrp="1" noChangeArrowheads="1"/>
          </p:cNvSpPr>
          <p:nvPr>
            <p:ph type="title"/>
          </p:nvPr>
        </p:nvSpPr>
        <p:spPr>
          <a:xfrm>
            <a:off x="468313" y="0"/>
            <a:ext cx="8229600" cy="1143000"/>
          </a:xfrm>
        </p:spPr>
        <p:txBody>
          <a:bodyPr/>
          <a:lstStyle/>
          <a:p>
            <a:pPr eaLnBrk="1" hangingPunct="1"/>
            <a:r>
              <a:rPr lang="en-US" sz="3200" b="1" i="1" dirty="0" smtClean="0">
                <a:solidFill>
                  <a:srgbClr val="00257A"/>
                </a:solidFill>
                <a:latin typeface="Verdana" pitchFamily="34" charset="0"/>
              </a:rPr>
              <a:t>TABLE OF CONTENTS</a:t>
            </a:r>
          </a:p>
        </p:txBody>
      </p:sp>
      <p:sp>
        <p:nvSpPr>
          <p:cNvPr id="2054" name="Rectangle 17"/>
          <p:cNvSpPr>
            <a:spLocks noGrp="1" noChangeArrowheads="1"/>
          </p:cNvSpPr>
          <p:nvPr>
            <p:ph type="body" sz="half" idx="1"/>
          </p:nvPr>
        </p:nvSpPr>
        <p:spPr>
          <a:xfrm>
            <a:off x="611188" y="1773238"/>
            <a:ext cx="8002587" cy="3024187"/>
          </a:xfrm>
        </p:spPr>
        <p:txBody>
          <a:bodyPr/>
          <a:lstStyle/>
          <a:p>
            <a:pPr eaLnBrk="1" hangingPunct="1">
              <a:buFont typeface="Wingdings" pitchFamily="2" charset="2"/>
              <a:buChar char="§"/>
            </a:pPr>
            <a:r>
              <a:rPr lang="en-US" sz="2800" b="1" dirty="0" smtClean="0">
                <a:latin typeface="Verdana" pitchFamily="34" charset="0"/>
              </a:rPr>
              <a:t>About Azerbaijan Republic</a:t>
            </a:r>
          </a:p>
          <a:p>
            <a:pPr eaLnBrk="1" hangingPunct="1">
              <a:buFont typeface="Wingdings" pitchFamily="2" charset="2"/>
              <a:buChar char="§"/>
            </a:pPr>
            <a:endParaRPr lang="en-US" sz="2800" b="1" dirty="0" smtClean="0">
              <a:latin typeface="Verdana" pitchFamily="34" charset="0"/>
            </a:endParaRPr>
          </a:p>
          <a:p>
            <a:pPr eaLnBrk="1" hangingPunct="1">
              <a:buFont typeface="Wingdings" pitchFamily="2" charset="2"/>
              <a:buChar char="§"/>
            </a:pPr>
            <a:r>
              <a:rPr lang="en-US" sz="2800" b="1" dirty="0" smtClean="0">
                <a:latin typeface="Verdana" pitchFamily="34" charset="0"/>
              </a:rPr>
              <a:t>About Banking system of Azerbaijan Republic</a:t>
            </a:r>
          </a:p>
          <a:p>
            <a:pPr marL="0" indent="0" eaLnBrk="1" hangingPunct="1">
              <a:buNone/>
            </a:pPr>
            <a:endParaRPr lang="en-US" sz="2800" b="1" dirty="0" smtClean="0">
              <a:latin typeface="Verdana" pitchFamily="34" charset="0"/>
            </a:endParaRPr>
          </a:p>
          <a:p>
            <a:pPr eaLnBrk="1" hangingPunct="1">
              <a:buFont typeface="Wingdings" pitchFamily="2" charset="2"/>
              <a:buChar char="§"/>
            </a:pPr>
            <a:r>
              <a:rPr lang="en-US" sz="2800" b="1" dirty="0" smtClean="0">
                <a:latin typeface="Verdana" pitchFamily="34" charset="0"/>
              </a:rPr>
              <a:t>About “</a:t>
            </a:r>
            <a:r>
              <a:rPr lang="en-US" sz="2800" b="1" dirty="0" err="1" smtClean="0">
                <a:latin typeface="Verdana" pitchFamily="34" charset="0"/>
              </a:rPr>
              <a:t>Muganbank</a:t>
            </a:r>
            <a:r>
              <a:rPr lang="en-US" sz="2800" b="1" dirty="0" smtClean="0">
                <a:latin typeface="Verdana" pitchFamily="34" charset="0"/>
              </a:rPr>
              <a:t>” OJSC</a:t>
            </a:r>
          </a:p>
          <a:p>
            <a:pPr eaLnBrk="1" hangingPunct="1">
              <a:buFontTx/>
              <a:buNone/>
            </a:pPr>
            <a:endParaRPr lang="en-US" sz="2800" b="1" dirty="0" smtClean="0">
              <a:latin typeface="Verdana" pitchFamily="34" charset="0"/>
            </a:endParaRPr>
          </a:p>
        </p:txBody>
      </p:sp>
      <p:graphicFrame>
        <p:nvGraphicFramePr>
          <p:cNvPr id="2050" name="Object 30"/>
          <p:cNvGraphicFramePr>
            <a:graphicFrameLocks noGrp="1" noChangeAspect="1"/>
          </p:cNvGraphicFramePr>
          <p:nvPr>
            <p:ph sz="half" idx="2"/>
          </p:nvPr>
        </p:nvGraphicFramePr>
        <p:xfrm>
          <a:off x="0" y="4941888"/>
          <a:ext cx="1460500" cy="1916112"/>
        </p:xfrm>
        <a:graphic>
          <a:graphicData uri="http://schemas.openxmlformats.org/presentationml/2006/ole">
            <p:oleObj spid="_x0000_s2069" name="CorelDRAW" r:id="rId5" imgW="2140200" imgH="287064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576064"/>
          </a:xfrm>
        </p:spPr>
        <p:txBody>
          <a:bodyPr/>
          <a:lstStyle/>
          <a:p>
            <a:r>
              <a:rPr lang="en-US" sz="3800" dirty="0" smtClean="0">
                <a:solidFill>
                  <a:srgbClr val="0033CC"/>
                </a:solidFill>
              </a:rPr>
              <a:t/>
            </a:r>
            <a:br>
              <a:rPr lang="en-US" sz="3800" dirty="0" smtClean="0">
                <a:solidFill>
                  <a:srgbClr val="0033CC"/>
                </a:solidFill>
              </a:rPr>
            </a:br>
            <a:r>
              <a:rPr lang="en-US" sz="3800" dirty="0" smtClean="0">
                <a:solidFill>
                  <a:srgbClr val="0033CC"/>
                </a:solidFill>
              </a:rPr>
              <a:t>Background </a:t>
            </a:r>
            <a:endParaRPr lang="ru-RU" sz="3800" dirty="0">
              <a:solidFill>
                <a:srgbClr val="0033CC"/>
              </a:solidFill>
            </a:endParaRPr>
          </a:p>
        </p:txBody>
      </p:sp>
      <p:sp>
        <p:nvSpPr>
          <p:cNvPr id="3" name="Текст 2"/>
          <p:cNvSpPr>
            <a:spLocks noGrp="1"/>
          </p:cNvSpPr>
          <p:nvPr>
            <p:ph type="body" sz="half" idx="1"/>
          </p:nvPr>
        </p:nvSpPr>
        <p:spPr>
          <a:xfrm>
            <a:off x="323528" y="1628800"/>
            <a:ext cx="8424936" cy="4497363"/>
          </a:xfrm>
        </p:spPr>
        <p:txBody>
          <a:bodyPr/>
          <a:lstStyle/>
          <a:p>
            <a:pPr algn="just"/>
            <a:r>
              <a:rPr lang="en-US" sz="1600" dirty="0" smtClean="0"/>
              <a:t>Azerbaijan </a:t>
            </a:r>
            <a:r>
              <a:rPr lang="en-US" sz="1600" dirty="0"/>
              <a:t>is the largest economy of the South Caucasus and one of the </a:t>
            </a:r>
            <a:r>
              <a:rPr lang="en-US" sz="1600" dirty="0" err="1"/>
              <a:t>the</a:t>
            </a:r>
            <a:r>
              <a:rPr lang="en-US" sz="1600" dirty="0"/>
              <a:t> fastest growing economies in the world. It is the best transport link that connects South Eastern Europe with the vast regions of growing importance which are the Central Asia and the Caspian Sea. </a:t>
            </a:r>
          </a:p>
          <a:p>
            <a:pPr algn="just"/>
            <a:r>
              <a:rPr lang="en-US" sz="1600" dirty="0"/>
              <a:t>Azerbaijan’s high economic growth during first decade of 2000 was attributable to large and growing oil exports, but some non-export sectors also featured double-digit growth, spurred by growth in the construction, banking, and real estate sectors. </a:t>
            </a:r>
          </a:p>
          <a:p>
            <a:pPr algn="just"/>
            <a:r>
              <a:rPr lang="en-US" sz="1600" dirty="0"/>
              <a:t>Long-term prospects will depend on world oil prices, the location of new oil and gas pipelines in the region, and Azerbaijan’s ability to manage its energy wealth to promote sustainable growth in non-energy sectors of the economy and spur employment </a:t>
            </a:r>
          </a:p>
          <a:p>
            <a:pPr algn="just"/>
            <a:r>
              <a:rPr lang="en-US" sz="1600" dirty="0"/>
              <a:t>In 2009, economic growth remained above 9% even as oil prices moderated and growth in the construction sector cooled. In 2010, economic growth slowed to approximately 3.7%, although the impact of the global financial crisis was less severe than in many other countries in the </a:t>
            </a:r>
            <a:r>
              <a:rPr lang="en-US" sz="1600" dirty="0" smtClean="0"/>
              <a:t>region.</a:t>
            </a:r>
            <a:endParaRPr lang="ru-RU" sz="1600" dirty="0"/>
          </a:p>
        </p:txBody>
      </p:sp>
      <p:sp>
        <p:nvSpPr>
          <p:cNvPr id="5"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6" name="Picture 5" descr="Logo-Mugan"/>
          <p:cNvPicPr>
            <a:picLocks noChangeAspect="1" noChangeArrowheads="1"/>
          </p:cNvPicPr>
          <p:nvPr/>
        </p:nvPicPr>
        <p:blipFill>
          <a:blip r:embed="rId3"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0" y="5084763"/>
          <a:ext cx="1352550" cy="1773237"/>
        </p:xfrm>
        <a:graphic>
          <a:graphicData uri="http://schemas.openxmlformats.org/presentationml/2006/ole">
            <p:oleObj spid="_x0000_s50191" name="CorelDRAW" r:id="rId4" imgW="2140200" imgH="2870640" progId="">
              <p:embed/>
            </p:oleObj>
          </a:graphicData>
        </a:graphic>
      </p:graphicFrame>
    </p:spTree>
    <p:extLst>
      <p:ext uri="{BB962C8B-B14F-4D97-AF65-F5344CB8AC3E}">
        <p14:creationId xmlns:p14="http://schemas.microsoft.com/office/powerpoint/2010/main" xmlns="" val="46211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800" dirty="0" smtClean="0">
                <a:solidFill>
                  <a:srgbClr val="0033CC"/>
                </a:solidFill>
              </a:rPr>
              <a:t>General Information </a:t>
            </a:r>
            <a:endParaRPr lang="ru-RU" sz="3800" dirty="0">
              <a:solidFill>
                <a:srgbClr val="0033CC"/>
              </a:solidFill>
            </a:endParaRPr>
          </a:p>
        </p:txBody>
      </p:sp>
      <p:sp>
        <p:nvSpPr>
          <p:cNvPr id="3" name="Текст 2"/>
          <p:cNvSpPr>
            <a:spLocks noGrp="1"/>
          </p:cNvSpPr>
          <p:nvPr>
            <p:ph type="body" sz="half" idx="1"/>
          </p:nvPr>
        </p:nvSpPr>
        <p:spPr>
          <a:xfrm>
            <a:off x="251520" y="959644"/>
            <a:ext cx="8640960" cy="5166519"/>
          </a:xfrm>
        </p:spPr>
        <p:txBody>
          <a:bodyPr/>
          <a:lstStyle/>
          <a:p>
            <a:endParaRPr lang="ru-RU" sz="1600" dirty="0"/>
          </a:p>
          <a:p>
            <a:r>
              <a:rPr lang="pt-BR" sz="1600" dirty="0"/>
              <a:t>Geographic coordinates: 40 30 N, 47 30 E </a:t>
            </a:r>
          </a:p>
          <a:p>
            <a:r>
              <a:rPr lang="en-US" sz="1600" dirty="0"/>
              <a:t>Area: 86,600 </a:t>
            </a:r>
            <a:r>
              <a:rPr lang="en-US" sz="1600" dirty="0" smtClean="0"/>
              <a:t>sq. </a:t>
            </a:r>
            <a:r>
              <a:rPr lang="en-US" sz="1600" dirty="0"/>
              <a:t>km land </a:t>
            </a:r>
          </a:p>
          <a:p>
            <a:r>
              <a:rPr lang="en-US" sz="1600" dirty="0"/>
              <a:t>Land boundaries total: 2,013 km </a:t>
            </a:r>
          </a:p>
          <a:p>
            <a:r>
              <a:rPr lang="en-US" sz="1600" dirty="0"/>
              <a:t>Border countries: Armenia, Georgia, Iran, Russia, Turkey. </a:t>
            </a:r>
          </a:p>
          <a:p>
            <a:r>
              <a:rPr lang="en-US" sz="1600" dirty="0"/>
              <a:t>Government </a:t>
            </a:r>
          </a:p>
          <a:p>
            <a:r>
              <a:rPr lang="en-US" sz="1600" dirty="0"/>
              <a:t>Azerbaijan has a republican form of government. The three branches of power include </a:t>
            </a:r>
          </a:p>
          <a:p>
            <a:r>
              <a:rPr lang="en-US" sz="1600" dirty="0"/>
              <a:t>Executive headed by the President (5 year term) </a:t>
            </a:r>
          </a:p>
          <a:p>
            <a:r>
              <a:rPr lang="en-US" sz="1600" dirty="0"/>
              <a:t>Legislative: unicameral National Assembly (</a:t>
            </a:r>
            <a:r>
              <a:rPr lang="en-US" sz="1600" dirty="0" err="1"/>
              <a:t>Milli</a:t>
            </a:r>
            <a:r>
              <a:rPr lang="en-US" sz="1600" dirty="0"/>
              <a:t> </a:t>
            </a:r>
            <a:r>
              <a:rPr lang="en-US" sz="1600" dirty="0" err="1"/>
              <a:t>Majlis</a:t>
            </a:r>
            <a:r>
              <a:rPr lang="en-US" sz="1600" dirty="0"/>
              <a:t>) with 125 deputies (5 year term); </a:t>
            </a:r>
          </a:p>
          <a:p>
            <a:r>
              <a:rPr lang="en-US" sz="1600" dirty="0"/>
              <a:t>Judiciary topped by the Supreme Court of the Republic. </a:t>
            </a:r>
          </a:p>
          <a:p>
            <a:r>
              <a:rPr lang="en-US" sz="1600" dirty="0" smtClean="0"/>
              <a:t>Population </a:t>
            </a:r>
            <a:r>
              <a:rPr lang="en-US" sz="1600" dirty="0"/>
              <a:t>- 8,303,512 (July 2010 est.) </a:t>
            </a:r>
          </a:p>
          <a:p>
            <a:r>
              <a:rPr lang="en-US" sz="1600" dirty="0"/>
              <a:t>Age structure </a:t>
            </a:r>
          </a:p>
          <a:p>
            <a:r>
              <a:rPr lang="en-US" sz="1600" dirty="0"/>
              <a:t>0-14 years: 23.9% (male 1,042,132/female 926,495) </a:t>
            </a:r>
          </a:p>
          <a:p>
            <a:r>
              <a:rPr lang="en-US" sz="1600" dirty="0"/>
              <a:t>15-64 years: 69.4% (male 2,807,717/female 2,908,221) </a:t>
            </a:r>
          </a:p>
          <a:p>
            <a:r>
              <a:rPr lang="en-US" sz="1600" dirty="0"/>
              <a:t>65 years and over: 6.7% (male 204,410/female 349,697) (2010 est.) </a:t>
            </a:r>
          </a:p>
          <a:p>
            <a:r>
              <a:rPr lang="en-US" sz="1600" dirty="0"/>
              <a:t>Life expectancy at birth: 66.66 years </a:t>
            </a:r>
            <a:endParaRPr lang="ru-RU" sz="1600" dirty="0"/>
          </a:p>
        </p:txBody>
      </p:sp>
      <p:sp>
        <p:nvSpPr>
          <p:cNvPr id="5"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6" name="Picture 5" descr="Logo-Mugan"/>
          <p:cNvPicPr>
            <a:picLocks noChangeAspect="1" noChangeArrowheads="1"/>
          </p:cNvPicPr>
          <p:nvPr/>
        </p:nvPicPr>
        <p:blipFill>
          <a:blip r:embed="rId3"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0" y="5084763"/>
          <a:ext cx="1352550" cy="1773237"/>
        </p:xfrm>
        <a:graphic>
          <a:graphicData uri="http://schemas.openxmlformats.org/presentationml/2006/ole">
            <p:oleObj spid="_x0000_s51215" name="CorelDRAW" r:id="rId4" imgW="2140200" imgH="2870640" progId="">
              <p:embed/>
            </p:oleObj>
          </a:graphicData>
        </a:graphic>
      </p:graphicFrame>
    </p:spTree>
    <p:extLst>
      <p:ext uri="{BB962C8B-B14F-4D97-AF65-F5344CB8AC3E}">
        <p14:creationId xmlns:p14="http://schemas.microsoft.com/office/powerpoint/2010/main" xmlns="" val="336820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250"/>
            <a:ext cx="7219131" cy="1152550"/>
          </a:xfrm>
        </p:spPr>
        <p:txBody>
          <a:bodyPr/>
          <a:lstStyle/>
          <a:p>
            <a:r>
              <a:rPr lang="en-US" sz="3800" dirty="0" smtClean="0">
                <a:solidFill>
                  <a:srgbClr val="0033CC"/>
                </a:solidFill>
              </a:rPr>
              <a:t>Standard </a:t>
            </a:r>
            <a:r>
              <a:rPr lang="en-US" sz="3800" dirty="0">
                <a:solidFill>
                  <a:srgbClr val="0033CC"/>
                </a:solidFill>
              </a:rPr>
              <a:t>&amp; </a:t>
            </a:r>
            <a:r>
              <a:rPr lang="en-US" sz="3800" dirty="0" smtClean="0">
                <a:solidFill>
                  <a:srgbClr val="0033CC"/>
                </a:solidFill>
              </a:rPr>
              <a:t>Poor's</a:t>
            </a:r>
            <a:br>
              <a:rPr lang="en-US" sz="3800" dirty="0" smtClean="0">
                <a:solidFill>
                  <a:srgbClr val="0033CC"/>
                </a:solidFill>
              </a:rPr>
            </a:br>
            <a:r>
              <a:rPr lang="en-US" sz="3800" dirty="0" smtClean="0">
                <a:solidFill>
                  <a:srgbClr val="0033CC"/>
                </a:solidFill>
              </a:rPr>
              <a:t> </a:t>
            </a:r>
            <a:r>
              <a:rPr lang="en-US" sz="3800" dirty="0">
                <a:solidFill>
                  <a:srgbClr val="0033CC"/>
                </a:solidFill>
              </a:rPr>
              <a:t>sovereign credit ratings </a:t>
            </a:r>
            <a:endParaRPr lang="ru-RU" sz="3800" dirty="0">
              <a:solidFill>
                <a:srgbClr val="0033CC"/>
              </a:solidFill>
            </a:endParaRPr>
          </a:p>
        </p:txBody>
      </p:sp>
      <p:sp>
        <p:nvSpPr>
          <p:cNvPr id="3" name="Текст 2"/>
          <p:cNvSpPr>
            <a:spLocks noGrp="1"/>
          </p:cNvSpPr>
          <p:nvPr>
            <p:ph type="body" sz="half" idx="1"/>
          </p:nvPr>
        </p:nvSpPr>
        <p:spPr>
          <a:xfrm>
            <a:off x="457200" y="1600200"/>
            <a:ext cx="8435280" cy="4525963"/>
          </a:xfrm>
        </p:spPr>
        <p:txBody>
          <a:bodyPr/>
          <a:lstStyle/>
          <a:p>
            <a:endParaRPr lang="ru-RU" dirty="0"/>
          </a:p>
          <a:p>
            <a:pPr algn="just"/>
            <a:r>
              <a:rPr lang="en-US" sz="3000" dirty="0"/>
              <a:t>Standard &amp; Poor’s has confirmed Azerbaijan’s long-term and short-term sovereign credit ratings at ВВ+/В. The forecast is positive. The currency conversion risk has been evaluated as BBB-. </a:t>
            </a:r>
            <a:endParaRPr lang="ru-RU" sz="3000" dirty="0"/>
          </a:p>
        </p:txBody>
      </p:sp>
      <p:sp>
        <p:nvSpPr>
          <p:cNvPr id="5"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6" name="Picture 5" descr="Logo-Mugan"/>
          <p:cNvPicPr>
            <a:picLocks noChangeAspect="1" noChangeArrowheads="1"/>
          </p:cNvPicPr>
          <p:nvPr/>
        </p:nvPicPr>
        <p:blipFill>
          <a:blip r:embed="rId3"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0" y="5084763"/>
          <a:ext cx="1352550" cy="1773237"/>
        </p:xfrm>
        <a:graphic>
          <a:graphicData uri="http://schemas.openxmlformats.org/presentationml/2006/ole">
            <p:oleObj spid="_x0000_s52239" name="CorelDRAW" r:id="rId4" imgW="2140200" imgH="2870640" progId="">
              <p:embed/>
            </p:oleObj>
          </a:graphicData>
        </a:graphic>
      </p:graphicFrame>
    </p:spTree>
    <p:extLst>
      <p:ext uri="{BB962C8B-B14F-4D97-AF65-F5344CB8AC3E}">
        <p14:creationId xmlns:p14="http://schemas.microsoft.com/office/powerpoint/2010/main" xmlns="" val="152370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1143000"/>
          </a:xfrm>
        </p:spPr>
        <p:txBody>
          <a:bodyPr/>
          <a:lstStyle/>
          <a:p>
            <a:r>
              <a:rPr lang="ru-RU" dirty="0"/>
              <a:t/>
            </a:r>
            <a:br>
              <a:rPr lang="ru-RU" dirty="0"/>
            </a:br>
            <a:r>
              <a:rPr lang="en-US" sz="3800" dirty="0">
                <a:solidFill>
                  <a:srgbClr val="0033CC"/>
                </a:solidFill>
              </a:rPr>
              <a:t>Major Industries And </a:t>
            </a:r>
            <a:r>
              <a:rPr lang="en-US" sz="3800" dirty="0" smtClean="0">
                <a:solidFill>
                  <a:srgbClr val="0033CC"/>
                </a:solidFill>
              </a:rPr>
              <a:t/>
            </a:r>
            <a:br>
              <a:rPr lang="en-US" sz="3800" dirty="0" smtClean="0">
                <a:solidFill>
                  <a:srgbClr val="0033CC"/>
                </a:solidFill>
              </a:rPr>
            </a:br>
            <a:r>
              <a:rPr lang="en-US" sz="3800" dirty="0" smtClean="0">
                <a:solidFill>
                  <a:srgbClr val="0033CC"/>
                </a:solidFill>
              </a:rPr>
              <a:t>Trading </a:t>
            </a:r>
            <a:r>
              <a:rPr lang="en-US" sz="3800" dirty="0">
                <a:solidFill>
                  <a:srgbClr val="0033CC"/>
                </a:solidFill>
              </a:rPr>
              <a:t>Partners </a:t>
            </a:r>
            <a:endParaRPr lang="ru-RU" sz="3800" dirty="0">
              <a:solidFill>
                <a:srgbClr val="0033CC"/>
              </a:solidFill>
            </a:endParaRPr>
          </a:p>
        </p:txBody>
      </p:sp>
      <p:sp>
        <p:nvSpPr>
          <p:cNvPr id="3" name="Текст 2"/>
          <p:cNvSpPr>
            <a:spLocks noGrp="1"/>
          </p:cNvSpPr>
          <p:nvPr>
            <p:ph type="body" sz="half" idx="1"/>
          </p:nvPr>
        </p:nvSpPr>
        <p:spPr>
          <a:xfrm>
            <a:off x="395536" y="1844824"/>
            <a:ext cx="8496944" cy="4281339"/>
          </a:xfrm>
        </p:spPr>
        <p:txBody>
          <a:bodyPr/>
          <a:lstStyle/>
          <a:p>
            <a:endParaRPr lang="ru-RU" sz="2000" dirty="0"/>
          </a:p>
          <a:p>
            <a:r>
              <a:rPr lang="en-US" sz="1800" dirty="0"/>
              <a:t>Major Industries </a:t>
            </a:r>
          </a:p>
          <a:p>
            <a:r>
              <a:rPr lang="en-US" sz="1800" dirty="0"/>
              <a:t>Oil and Natural Gas, Steel, Cement, Chemicals and Petrochemicals, Textiles, Agriculture, Tourism </a:t>
            </a:r>
          </a:p>
          <a:p>
            <a:r>
              <a:rPr lang="en-US" sz="1800" dirty="0"/>
              <a:t>Major Trading Partners </a:t>
            </a:r>
          </a:p>
          <a:p>
            <a:r>
              <a:rPr lang="en-US" sz="1800" dirty="0"/>
              <a:t>Italy, Germany, Turkey, France, Netherlands, People’s Republic of China, Russia, USA </a:t>
            </a:r>
          </a:p>
          <a:p>
            <a:r>
              <a:rPr lang="en-US" sz="1800" dirty="0"/>
              <a:t>Major Countries by Foreign Direct investment (FDI) </a:t>
            </a:r>
          </a:p>
          <a:p>
            <a:r>
              <a:rPr lang="en-US" sz="1800" dirty="0"/>
              <a:t>Great Britain, Turkey, USA, China </a:t>
            </a:r>
          </a:p>
          <a:p>
            <a:r>
              <a:rPr lang="en-US" sz="1800" dirty="0"/>
              <a:t>Major International Audit Companies </a:t>
            </a:r>
          </a:p>
          <a:p>
            <a:r>
              <a:rPr lang="en-US" sz="1800" dirty="0" smtClean="0"/>
              <a:t>Price Waterhouse Coopers</a:t>
            </a:r>
            <a:r>
              <a:rPr lang="en-US" sz="1800" dirty="0"/>
              <a:t>, </a:t>
            </a:r>
            <a:r>
              <a:rPr lang="en-US" sz="1800" dirty="0" err="1" smtClean="0"/>
              <a:t>Earnst</a:t>
            </a:r>
            <a:r>
              <a:rPr lang="en-US" sz="1800" dirty="0" smtClean="0"/>
              <a:t> &amp; Young</a:t>
            </a:r>
            <a:r>
              <a:rPr lang="en-US" sz="1800" dirty="0"/>
              <a:t>, Deloitte, KPMG </a:t>
            </a:r>
            <a:endParaRPr lang="ru-RU" sz="1800" dirty="0"/>
          </a:p>
        </p:txBody>
      </p:sp>
      <p:sp>
        <p:nvSpPr>
          <p:cNvPr id="5"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6" name="Picture 5" descr="Logo-Mugan"/>
          <p:cNvPicPr>
            <a:picLocks noChangeAspect="1" noChangeArrowheads="1"/>
          </p:cNvPicPr>
          <p:nvPr/>
        </p:nvPicPr>
        <p:blipFill>
          <a:blip r:embed="rId3"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7" name="Object 6"/>
          <p:cNvGraphicFramePr>
            <a:graphicFrameLocks noChangeAspect="1"/>
          </p:cNvGraphicFramePr>
          <p:nvPr/>
        </p:nvGraphicFramePr>
        <p:xfrm>
          <a:off x="0" y="5084763"/>
          <a:ext cx="1352550" cy="1773237"/>
        </p:xfrm>
        <a:graphic>
          <a:graphicData uri="http://schemas.openxmlformats.org/presentationml/2006/ole">
            <p:oleObj spid="_x0000_s53262" name="CorelDRAW" r:id="rId4" imgW="2140200" imgH="2870640" progId="">
              <p:embed/>
            </p:oleObj>
          </a:graphicData>
        </a:graphic>
      </p:graphicFrame>
    </p:spTree>
    <p:extLst>
      <p:ext uri="{BB962C8B-B14F-4D97-AF65-F5344CB8AC3E}">
        <p14:creationId xmlns:p14="http://schemas.microsoft.com/office/powerpoint/2010/main" xmlns="" val="3752037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01739"/>
            <a:ext cx="7643192" cy="1143000"/>
          </a:xfrm>
        </p:spPr>
        <p:txBody>
          <a:bodyPr/>
          <a:lstStyle/>
          <a:p>
            <a:r>
              <a:rPr lang="ru-RU" dirty="0"/>
              <a:t/>
            </a:r>
            <a:br>
              <a:rPr lang="ru-RU" dirty="0"/>
            </a:br>
            <a:r>
              <a:rPr lang="en-US" sz="3800" dirty="0">
                <a:solidFill>
                  <a:srgbClr val="0033CC"/>
                </a:solidFill>
              </a:rPr>
              <a:t>Banking Sector of Azerbaijan </a:t>
            </a:r>
            <a:endParaRPr lang="ru-RU" sz="3800" dirty="0">
              <a:solidFill>
                <a:srgbClr val="0033CC"/>
              </a:solidFill>
            </a:endParaRPr>
          </a:p>
        </p:txBody>
      </p:sp>
      <p:sp>
        <p:nvSpPr>
          <p:cNvPr id="3" name="Текст 2"/>
          <p:cNvSpPr>
            <a:spLocks noGrp="1"/>
          </p:cNvSpPr>
          <p:nvPr>
            <p:ph type="body" sz="half" idx="1"/>
          </p:nvPr>
        </p:nvSpPr>
        <p:spPr>
          <a:xfrm>
            <a:off x="457200" y="1443038"/>
            <a:ext cx="8435280" cy="4683125"/>
          </a:xfrm>
        </p:spPr>
        <p:txBody>
          <a:bodyPr/>
          <a:lstStyle/>
          <a:p>
            <a:endParaRPr lang="ru-RU" sz="1800" dirty="0"/>
          </a:p>
          <a:p>
            <a:pPr algn="just"/>
            <a:r>
              <a:rPr lang="en-US" sz="1800" dirty="0"/>
              <a:t>Banking sector of the Azerbaijani economy is based on the two-level model. The top level is represented by the Central Bank of Azerbaijan. Business activities of commercial banks are regulated by the Law of the Azerbaijan Republic “On Banks”. At the moment, 44 banks have licenses for banking activities. The government has financial interest in two commercial banks. In six banks foreign capital controls 100% of the share capital. Presently, a number of international financial institutions, holdings and banks have financial interest in commercial banks of Azerbaijan, including European Bank for Reconstruction and Development, Black Sea Trade and Development Bank, International Financial Corporation, </a:t>
            </a:r>
            <a:r>
              <a:rPr lang="en-US" sz="1800" dirty="0" err="1"/>
              <a:t>Uralsib</a:t>
            </a:r>
            <a:r>
              <a:rPr lang="en-US" sz="1800" dirty="0"/>
              <a:t> financial corporation, KFW banking group, </a:t>
            </a:r>
            <a:r>
              <a:rPr lang="en-US" sz="1800" dirty="0" err="1"/>
              <a:t>Sparkassen</a:t>
            </a:r>
            <a:r>
              <a:rPr lang="en-US" sz="1800" dirty="0"/>
              <a:t> financial group. Three leading international banks, including </a:t>
            </a:r>
            <a:r>
              <a:rPr lang="en-US" sz="1800" dirty="0" err="1"/>
              <a:t>Societe</a:t>
            </a:r>
            <a:r>
              <a:rPr lang="en-US" sz="1800" dirty="0"/>
              <a:t> </a:t>
            </a:r>
            <a:r>
              <a:rPr lang="en-US" sz="1800" dirty="0" err="1"/>
              <a:t>Generale</a:t>
            </a:r>
            <a:r>
              <a:rPr lang="en-US" sz="1800" dirty="0"/>
              <a:t>, KFW and Commerzbank, have representative offices in Azerbaijan.</a:t>
            </a:r>
            <a:endParaRPr lang="ru-RU" sz="1800" dirty="0"/>
          </a:p>
        </p:txBody>
      </p:sp>
      <p:sp>
        <p:nvSpPr>
          <p:cNvPr id="6"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7" name="Picture 5" descr="Logo-Mugan"/>
          <p:cNvPicPr>
            <a:picLocks noChangeAspect="1" noChangeArrowheads="1"/>
          </p:cNvPicPr>
          <p:nvPr/>
        </p:nvPicPr>
        <p:blipFill>
          <a:blip r:embed="rId3"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8" name="Object 6"/>
          <p:cNvGraphicFramePr>
            <a:graphicFrameLocks noChangeAspect="1"/>
          </p:cNvGraphicFramePr>
          <p:nvPr/>
        </p:nvGraphicFramePr>
        <p:xfrm>
          <a:off x="0" y="5084763"/>
          <a:ext cx="1352550" cy="1773237"/>
        </p:xfrm>
        <a:graphic>
          <a:graphicData uri="http://schemas.openxmlformats.org/presentationml/2006/ole">
            <p:oleObj spid="_x0000_s54286" name="CorelDRAW" r:id="rId4" imgW="2140200" imgH="2870640" progId="">
              <p:embed/>
            </p:oleObj>
          </a:graphicData>
        </a:graphic>
      </p:graphicFrame>
    </p:spTree>
    <p:extLst>
      <p:ext uri="{BB962C8B-B14F-4D97-AF65-F5344CB8AC3E}">
        <p14:creationId xmlns:p14="http://schemas.microsoft.com/office/powerpoint/2010/main" xmlns="" val="231456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3076" name="Picture 5"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3074" name="Object 6"/>
          <p:cNvGraphicFramePr>
            <a:graphicFrameLocks noChangeAspect="1"/>
          </p:cNvGraphicFramePr>
          <p:nvPr/>
        </p:nvGraphicFramePr>
        <p:xfrm>
          <a:off x="0" y="5084763"/>
          <a:ext cx="1352550" cy="1773237"/>
        </p:xfrm>
        <a:graphic>
          <a:graphicData uri="http://schemas.openxmlformats.org/presentationml/2006/ole">
            <p:oleObj spid="_x0000_s3094" name="CorelDRAW" r:id="rId5" imgW="2140200" imgH="2870640" progId="">
              <p:embed/>
            </p:oleObj>
          </a:graphicData>
        </a:graphic>
      </p:graphicFrame>
      <p:sp>
        <p:nvSpPr>
          <p:cNvPr id="3077" name="Rectangle 11"/>
          <p:cNvSpPr>
            <a:spLocks noGrp="1" noChangeArrowheads="1"/>
          </p:cNvSpPr>
          <p:nvPr>
            <p:ph type="title"/>
          </p:nvPr>
        </p:nvSpPr>
        <p:spPr>
          <a:xfrm>
            <a:off x="971550" y="188913"/>
            <a:ext cx="6475413" cy="655637"/>
          </a:xfrm>
        </p:spPr>
        <p:txBody>
          <a:bodyPr/>
          <a:lstStyle/>
          <a:p>
            <a:pPr eaLnBrk="1" hangingPunct="1"/>
            <a:r>
              <a:rPr lang="en-US" sz="2800" b="1" i="1" smtClean="0">
                <a:solidFill>
                  <a:srgbClr val="00257A"/>
                </a:solidFill>
                <a:latin typeface="Verdana" pitchFamily="34" charset="0"/>
              </a:rPr>
              <a:t>Muganbank – Who we are?</a:t>
            </a:r>
          </a:p>
        </p:txBody>
      </p:sp>
      <p:sp>
        <p:nvSpPr>
          <p:cNvPr id="3078" name="Rectangle 12"/>
          <p:cNvSpPr>
            <a:spLocks noGrp="1" noChangeArrowheads="1"/>
          </p:cNvSpPr>
          <p:nvPr>
            <p:ph type="body" sz="half" idx="1"/>
          </p:nvPr>
        </p:nvSpPr>
        <p:spPr>
          <a:xfrm>
            <a:off x="323850" y="908050"/>
            <a:ext cx="8567738" cy="4681538"/>
          </a:xfrm>
        </p:spPr>
        <p:txBody>
          <a:bodyPr/>
          <a:lstStyle/>
          <a:p>
            <a:pPr eaLnBrk="1" hangingPunct="1">
              <a:lnSpc>
                <a:spcPct val="80000"/>
              </a:lnSpc>
              <a:buFontTx/>
              <a:buNone/>
            </a:pPr>
            <a:r>
              <a:rPr lang="en-GB" sz="1600" b="1" u="sng" dirty="0" smtClean="0">
                <a:latin typeface="Verdana" pitchFamily="34" charset="0"/>
              </a:rPr>
              <a:t>History &amp; Highlights</a:t>
            </a:r>
          </a:p>
          <a:p>
            <a:pPr eaLnBrk="1" hangingPunct="1">
              <a:lnSpc>
                <a:spcPct val="80000"/>
              </a:lnSpc>
              <a:buFontTx/>
              <a:buNone/>
            </a:pPr>
            <a:endParaRPr lang="en-US" sz="1400" b="1"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1992 </a:t>
            </a:r>
          </a:p>
          <a:p>
            <a:pPr eaLnBrk="1" hangingPunct="1">
              <a:lnSpc>
                <a:spcPct val="80000"/>
              </a:lnSpc>
              <a:buFontTx/>
              <a:buNone/>
            </a:pPr>
            <a:r>
              <a:rPr lang="en-US" sz="1400" b="1" dirty="0" smtClean="0">
                <a:latin typeface="Verdana" pitchFamily="34" charset="0"/>
              </a:rPr>
              <a:t>	“</a:t>
            </a:r>
            <a:r>
              <a:rPr lang="en-US" sz="1400" b="1" dirty="0" err="1" smtClean="0">
                <a:latin typeface="Verdana" pitchFamily="34" charset="0"/>
              </a:rPr>
              <a:t>Muganbank</a:t>
            </a:r>
            <a:r>
              <a:rPr lang="en-US" sz="1400" b="1" dirty="0" smtClean="0">
                <a:latin typeface="Verdana" pitchFamily="34" charset="0"/>
              </a:rPr>
              <a:t>” was established as Universal commercial bank</a:t>
            </a:r>
            <a:r>
              <a:rPr lang="ru-RU" sz="1400" b="1" dirty="0" smtClean="0">
                <a:latin typeface="Verdana" pitchFamily="34" charset="0"/>
              </a:rPr>
              <a:t>;</a:t>
            </a:r>
            <a:endParaRPr lang="en-US" sz="1400" b="1" dirty="0" smtClean="0">
              <a:latin typeface="Verdana" pitchFamily="34" charset="0"/>
            </a:endParaRPr>
          </a:p>
          <a:p>
            <a:pPr eaLnBrk="1" hangingPunct="1">
              <a:lnSpc>
                <a:spcPct val="80000"/>
              </a:lnSpc>
              <a:buFont typeface="Wingdings" pitchFamily="2" charset="2"/>
              <a:buChar char="§"/>
            </a:pPr>
            <a:endParaRPr lang="en-US" sz="1400" b="1"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2002</a:t>
            </a:r>
          </a:p>
          <a:p>
            <a:pPr eaLnBrk="1" hangingPunct="1">
              <a:lnSpc>
                <a:spcPct val="80000"/>
              </a:lnSpc>
              <a:buFontTx/>
              <a:buNone/>
            </a:pPr>
            <a:r>
              <a:rPr lang="en-US" sz="1400" b="1" dirty="0" smtClean="0">
                <a:latin typeface="Verdana" pitchFamily="34" charset="0"/>
              </a:rPr>
              <a:t>	Became the agent of the National Fund for Assistance to Entrepreneurship </a:t>
            </a:r>
          </a:p>
          <a:p>
            <a:pPr eaLnBrk="1" hangingPunct="1">
              <a:lnSpc>
                <a:spcPct val="80000"/>
              </a:lnSpc>
              <a:buFont typeface="Wingdings" pitchFamily="2" charset="2"/>
              <a:buChar char="§"/>
            </a:pPr>
            <a:endParaRPr lang="en-US" sz="1400" b="1"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2004</a:t>
            </a:r>
          </a:p>
          <a:p>
            <a:pPr eaLnBrk="1" hangingPunct="1">
              <a:lnSpc>
                <a:spcPct val="80000"/>
              </a:lnSpc>
              <a:buFontTx/>
              <a:buNone/>
            </a:pPr>
            <a:r>
              <a:rPr lang="en-US" sz="1400" b="1" dirty="0" smtClean="0">
                <a:latin typeface="Verdana" pitchFamily="34" charset="0"/>
              </a:rPr>
              <a:t>	According to the General Meeting of Shareholders bank reorganized into Open Joint-Stock Company “</a:t>
            </a:r>
            <a:r>
              <a:rPr lang="en-US" sz="1400" b="1" dirty="0" err="1" smtClean="0">
                <a:latin typeface="Verdana" pitchFamily="34" charset="0"/>
              </a:rPr>
              <a:t>Muganbank</a:t>
            </a:r>
            <a:r>
              <a:rPr lang="en-US" sz="1400" b="1" dirty="0" smtClean="0">
                <a:latin typeface="Verdana" pitchFamily="34" charset="0"/>
              </a:rPr>
              <a:t>” </a:t>
            </a:r>
          </a:p>
          <a:p>
            <a:pPr eaLnBrk="1" hangingPunct="1">
              <a:lnSpc>
                <a:spcPct val="80000"/>
              </a:lnSpc>
              <a:buFont typeface="Wingdings" pitchFamily="2" charset="2"/>
              <a:buChar char="§"/>
            </a:pPr>
            <a:endParaRPr lang="en-US" sz="1400" b="1"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2004 </a:t>
            </a:r>
          </a:p>
          <a:p>
            <a:pPr eaLnBrk="1" hangingPunct="1">
              <a:lnSpc>
                <a:spcPct val="80000"/>
              </a:lnSpc>
              <a:buFontTx/>
              <a:buNone/>
            </a:pPr>
            <a:r>
              <a:rPr lang="en-US" sz="1400" b="1" dirty="0" smtClean="0">
                <a:latin typeface="Verdana" pitchFamily="34" charset="0"/>
              </a:rPr>
              <a:t>	Bank joined VISA International Payment system as an associated member </a:t>
            </a:r>
          </a:p>
          <a:p>
            <a:pPr eaLnBrk="1" hangingPunct="1">
              <a:lnSpc>
                <a:spcPct val="80000"/>
              </a:lnSpc>
              <a:buFont typeface="Wingdings" pitchFamily="2" charset="2"/>
              <a:buChar char="§"/>
            </a:pPr>
            <a:endParaRPr lang="en-US" sz="1400" b="1"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2006</a:t>
            </a:r>
          </a:p>
          <a:p>
            <a:pPr eaLnBrk="1" hangingPunct="1">
              <a:lnSpc>
                <a:spcPct val="80000"/>
              </a:lnSpc>
              <a:buFontTx/>
              <a:buNone/>
            </a:pPr>
            <a:r>
              <a:rPr lang="en-US" sz="1400" b="1" dirty="0" smtClean="0">
                <a:latin typeface="Verdana" pitchFamily="34" charset="0"/>
              </a:rPr>
              <a:t>	In November 2006 EBRD opened a first credit line for the Bank </a:t>
            </a:r>
          </a:p>
          <a:p>
            <a:pPr eaLnBrk="1" hangingPunct="1">
              <a:lnSpc>
                <a:spcPct val="80000"/>
              </a:lnSpc>
              <a:buFont typeface="Wingdings" pitchFamily="2" charset="2"/>
              <a:buChar char="§"/>
            </a:pPr>
            <a:endParaRPr lang="en-US" sz="1400" b="1"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2007</a:t>
            </a:r>
          </a:p>
          <a:p>
            <a:pPr eaLnBrk="1" hangingPunct="1">
              <a:lnSpc>
                <a:spcPct val="80000"/>
              </a:lnSpc>
              <a:buFontTx/>
              <a:buNone/>
            </a:pPr>
            <a:r>
              <a:rPr lang="en-US" sz="1400" b="1" dirty="0" smtClean="0">
                <a:latin typeface="Verdana" pitchFamily="34" charset="0"/>
              </a:rPr>
              <a:t>	Bank issued bonds on amount of 5 million USD under </a:t>
            </a:r>
            <a:r>
              <a:rPr lang="en-GB" sz="1400" b="1" dirty="0" smtClean="0">
                <a:latin typeface="Verdana" pitchFamily="34" charset="0"/>
              </a:rPr>
              <a:t>the lead  manager of AS “</a:t>
            </a:r>
            <a:r>
              <a:rPr lang="en-GB" sz="1400" b="1" dirty="0" err="1" smtClean="0">
                <a:latin typeface="Verdana" pitchFamily="34" charset="0"/>
              </a:rPr>
              <a:t>Parex</a:t>
            </a:r>
            <a:r>
              <a:rPr lang="en-GB" sz="1400" b="1" dirty="0" smtClean="0">
                <a:latin typeface="Verdana" pitchFamily="34" charset="0"/>
              </a:rPr>
              <a:t> Banka”</a:t>
            </a:r>
            <a:r>
              <a:rPr lang="en-GB" sz="1400" dirty="0" smtClean="0">
                <a:solidFill>
                  <a:schemeClr val="tx2"/>
                </a:solidFill>
              </a:rPr>
              <a:t> </a:t>
            </a:r>
          </a:p>
          <a:p>
            <a:pPr eaLnBrk="1" hangingPunct="1">
              <a:lnSpc>
                <a:spcPct val="80000"/>
              </a:lnSpc>
              <a:buFont typeface="Wingdings" pitchFamily="2" charset="2"/>
              <a:buChar char="§"/>
            </a:pPr>
            <a:endParaRPr lang="en-US" sz="1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0" y="5661025"/>
            <a:ext cx="9144000" cy="1196975"/>
          </a:xfrm>
          <a:prstGeom prst="rect">
            <a:avLst/>
          </a:prstGeom>
          <a:solidFill>
            <a:srgbClr val="F2AF00"/>
          </a:solidFill>
          <a:ln w="9525">
            <a:solidFill>
              <a:schemeClr val="tx1"/>
            </a:solidFill>
            <a:miter lim="800000"/>
            <a:headEnd/>
            <a:tailEnd/>
          </a:ln>
        </p:spPr>
        <p:txBody>
          <a:bodyPr wrap="none" anchor="ctr"/>
          <a:lstStyle/>
          <a:p>
            <a:endParaRPr lang="en-US"/>
          </a:p>
        </p:txBody>
      </p:sp>
      <p:pic>
        <p:nvPicPr>
          <p:cNvPr id="4100" name="Picture 5" descr="Logo-Mugan"/>
          <p:cNvPicPr>
            <a:picLocks noChangeAspect="1" noChangeArrowheads="1"/>
          </p:cNvPicPr>
          <p:nvPr/>
        </p:nvPicPr>
        <p:blipFill>
          <a:blip r:embed="rId4" cstate="print"/>
          <a:srcRect/>
          <a:stretch>
            <a:fillRect/>
          </a:stretch>
        </p:blipFill>
        <p:spPr bwMode="auto">
          <a:xfrm>
            <a:off x="7686675" y="476250"/>
            <a:ext cx="1457325" cy="966788"/>
          </a:xfrm>
          <a:prstGeom prst="rect">
            <a:avLst/>
          </a:prstGeom>
          <a:noFill/>
          <a:ln w="9525">
            <a:noFill/>
            <a:miter lim="800000"/>
            <a:headEnd/>
            <a:tailEnd/>
          </a:ln>
        </p:spPr>
      </p:pic>
      <p:graphicFrame>
        <p:nvGraphicFramePr>
          <p:cNvPr id="4098" name="Object 6"/>
          <p:cNvGraphicFramePr>
            <a:graphicFrameLocks noChangeAspect="1"/>
          </p:cNvGraphicFramePr>
          <p:nvPr/>
        </p:nvGraphicFramePr>
        <p:xfrm>
          <a:off x="0" y="5084763"/>
          <a:ext cx="1352550" cy="1773237"/>
        </p:xfrm>
        <a:graphic>
          <a:graphicData uri="http://schemas.openxmlformats.org/presentationml/2006/ole">
            <p:oleObj spid="_x0000_s4118" name="CorelDRAW" r:id="rId5" imgW="2140200" imgH="2870640" progId="">
              <p:embed/>
            </p:oleObj>
          </a:graphicData>
        </a:graphic>
      </p:graphicFrame>
      <p:sp>
        <p:nvSpPr>
          <p:cNvPr id="4101" name="Rectangle 11"/>
          <p:cNvSpPr>
            <a:spLocks noGrp="1" noChangeArrowheads="1"/>
          </p:cNvSpPr>
          <p:nvPr>
            <p:ph type="title"/>
          </p:nvPr>
        </p:nvSpPr>
        <p:spPr>
          <a:xfrm>
            <a:off x="971550" y="188913"/>
            <a:ext cx="6475413" cy="655637"/>
          </a:xfrm>
        </p:spPr>
        <p:txBody>
          <a:bodyPr/>
          <a:lstStyle/>
          <a:p>
            <a:pPr eaLnBrk="1" hangingPunct="1"/>
            <a:r>
              <a:rPr lang="en-US" sz="2800" b="1" i="1" smtClean="0">
                <a:solidFill>
                  <a:srgbClr val="00257A"/>
                </a:solidFill>
                <a:latin typeface="Verdana" pitchFamily="34" charset="0"/>
              </a:rPr>
              <a:t>Muganbank – Who we are?</a:t>
            </a:r>
          </a:p>
        </p:txBody>
      </p:sp>
      <p:sp>
        <p:nvSpPr>
          <p:cNvPr id="4102" name="Rectangle 12"/>
          <p:cNvSpPr>
            <a:spLocks noGrp="1" noChangeArrowheads="1"/>
          </p:cNvSpPr>
          <p:nvPr>
            <p:ph type="body" sz="half" idx="1"/>
          </p:nvPr>
        </p:nvSpPr>
        <p:spPr>
          <a:xfrm>
            <a:off x="323850" y="908050"/>
            <a:ext cx="8567738" cy="4681538"/>
          </a:xfrm>
        </p:spPr>
        <p:txBody>
          <a:bodyPr/>
          <a:lstStyle/>
          <a:p>
            <a:pPr eaLnBrk="1" hangingPunct="1">
              <a:lnSpc>
                <a:spcPct val="80000"/>
              </a:lnSpc>
              <a:buFontTx/>
              <a:buNone/>
            </a:pPr>
            <a:r>
              <a:rPr lang="en-GB" sz="1600" b="1" u="sng" dirty="0" smtClean="0">
                <a:latin typeface="Verdana" pitchFamily="34" charset="0"/>
              </a:rPr>
              <a:t>History &amp; Highlights</a:t>
            </a:r>
          </a:p>
          <a:p>
            <a:pPr eaLnBrk="1" hangingPunct="1">
              <a:lnSpc>
                <a:spcPct val="80000"/>
              </a:lnSpc>
              <a:buFontTx/>
              <a:buNone/>
            </a:pPr>
            <a:endParaRPr lang="en-US" sz="1000" b="1"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2007</a:t>
            </a:r>
          </a:p>
          <a:p>
            <a:pPr eaLnBrk="1" hangingPunct="1">
              <a:lnSpc>
                <a:spcPct val="80000"/>
              </a:lnSpc>
              <a:buNone/>
            </a:pPr>
            <a:r>
              <a:rPr lang="en-US" sz="1400" b="1" dirty="0" smtClean="0">
                <a:latin typeface="Verdana" pitchFamily="34" charset="0"/>
              </a:rPr>
              <a:t>	Bank was chosen by International Finance Corporation as a pilot bank on introducing of Corporate Governance Standards</a:t>
            </a:r>
            <a:endParaRPr lang="ru-RU" sz="1400" dirty="0" smtClean="0">
              <a:latin typeface="Verdana" pitchFamily="34" charset="0"/>
            </a:endParaRPr>
          </a:p>
          <a:p>
            <a:pPr eaLnBrk="1" hangingPunct="1">
              <a:lnSpc>
                <a:spcPct val="80000"/>
              </a:lnSpc>
              <a:buFont typeface="Wingdings" pitchFamily="2" charset="2"/>
              <a:buChar char="§"/>
            </a:pPr>
            <a:r>
              <a:rPr lang="en-US" sz="1400" b="1" dirty="0" smtClean="0">
                <a:latin typeface="Verdana" pitchFamily="34" charset="0"/>
              </a:rPr>
              <a:t>2007</a:t>
            </a:r>
          </a:p>
          <a:p>
            <a:pPr eaLnBrk="1" hangingPunct="1">
              <a:lnSpc>
                <a:spcPct val="80000"/>
              </a:lnSpc>
              <a:buNone/>
            </a:pPr>
            <a:r>
              <a:rPr lang="en-US" sz="1400" b="1" dirty="0" smtClean="0">
                <a:latin typeface="Verdana" pitchFamily="34" charset="0"/>
              </a:rPr>
              <a:t>	Bank became the agent of the State Agency on Financing of Agriculture and the Azerbaijan Mortgage Fund</a:t>
            </a:r>
          </a:p>
          <a:p>
            <a:pPr eaLnBrk="1" hangingPunct="1">
              <a:lnSpc>
                <a:spcPct val="80000"/>
              </a:lnSpc>
              <a:buFont typeface="Wingdings" pitchFamily="2" charset="2"/>
              <a:buChar char="§"/>
            </a:pPr>
            <a:r>
              <a:rPr lang="en-US" sz="1400" b="1" dirty="0" smtClean="0">
                <a:latin typeface="Verdana" pitchFamily="34" charset="0"/>
              </a:rPr>
              <a:t>2008 </a:t>
            </a:r>
          </a:p>
          <a:p>
            <a:pPr eaLnBrk="1" hangingPunct="1">
              <a:lnSpc>
                <a:spcPct val="80000"/>
              </a:lnSpc>
              <a:buNone/>
            </a:pPr>
            <a:r>
              <a:rPr lang="en-US" sz="1400" b="1" dirty="0" smtClean="0">
                <a:latin typeface="Verdana" pitchFamily="34" charset="0"/>
              </a:rPr>
              <a:t>	Bank joined MasterCard International Payment system as an associated member</a:t>
            </a:r>
          </a:p>
          <a:p>
            <a:pPr eaLnBrk="1" hangingPunct="1">
              <a:lnSpc>
                <a:spcPct val="80000"/>
              </a:lnSpc>
              <a:buFont typeface="Wingdings" pitchFamily="2" charset="2"/>
              <a:buChar char="§"/>
            </a:pPr>
            <a:r>
              <a:rPr lang="en-US" sz="1400" b="1" dirty="0" smtClean="0">
                <a:latin typeface="Verdana" pitchFamily="34" charset="0"/>
              </a:rPr>
              <a:t>2009</a:t>
            </a:r>
          </a:p>
          <a:p>
            <a:pPr eaLnBrk="1" hangingPunct="1">
              <a:lnSpc>
                <a:spcPct val="80000"/>
              </a:lnSpc>
              <a:buNone/>
            </a:pPr>
            <a:r>
              <a:rPr lang="en-US" sz="1400" b="1" dirty="0" smtClean="0">
                <a:latin typeface="Verdana" pitchFamily="34" charset="0"/>
              </a:rPr>
              <a:t>	The Head office of “</a:t>
            </a:r>
            <a:r>
              <a:rPr lang="en-US" sz="1400" b="1" dirty="0" err="1" smtClean="0">
                <a:latin typeface="Verdana" pitchFamily="34" charset="0"/>
              </a:rPr>
              <a:t>Muganbank</a:t>
            </a:r>
            <a:r>
              <a:rPr lang="en-US" sz="1400" b="1" dirty="0" smtClean="0">
                <a:latin typeface="Verdana" pitchFamily="34" charset="0"/>
              </a:rPr>
              <a:t>” has moved to the new, first-class office building	</a:t>
            </a:r>
          </a:p>
          <a:p>
            <a:pPr eaLnBrk="1" hangingPunct="1">
              <a:lnSpc>
                <a:spcPct val="80000"/>
              </a:lnSpc>
              <a:buFont typeface="Wingdings" pitchFamily="2" charset="2"/>
              <a:buChar char="§"/>
            </a:pPr>
            <a:r>
              <a:rPr lang="en-US" sz="1400" b="1" dirty="0" smtClean="0">
                <a:latin typeface="Verdana" pitchFamily="34" charset="0"/>
              </a:rPr>
              <a:t>2010</a:t>
            </a:r>
          </a:p>
          <a:p>
            <a:pPr eaLnBrk="1" hangingPunct="1">
              <a:lnSpc>
                <a:spcPct val="80000"/>
              </a:lnSpc>
              <a:buNone/>
            </a:pPr>
            <a:r>
              <a:rPr lang="en-US" sz="1400" dirty="0" smtClean="0"/>
              <a:t>	 </a:t>
            </a:r>
            <a:r>
              <a:rPr lang="en-US" sz="1400" b="1" dirty="0" smtClean="0">
                <a:latin typeface="Verdana" pitchFamily="34" charset="0"/>
                <a:ea typeface="Verdana" pitchFamily="34" charset="0"/>
                <a:cs typeface="Verdana" pitchFamily="34" charset="0"/>
              </a:rPr>
              <a:t>“</a:t>
            </a:r>
            <a:r>
              <a:rPr lang="en-US" sz="1400" b="1" dirty="0" err="1" smtClean="0">
                <a:latin typeface="Verdana" pitchFamily="34" charset="0"/>
                <a:ea typeface="Verdana" pitchFamily="34" charset="0"/>
                <a:cs typeface="Verdana" pitchFamily="34" charset="0"/>
              </a:rPr>
              <a:t>Muganbank</a:t>
            </a:r>
            <a:r>
              <a:rPr lang="en-US" sz="1400" b="1" dirty="0" smtClean="0">
                <a:latin typeface="Verdana" pitchFamily="34" charset="0"/>
                <a:ea typeface="Verdana" pitchFamily="34" charset="0"/>
                <a:cs typeface="Verdana" pitchFamily="34" charset="0"/>
              </a:rPr>
              <a:t>” OJSC concluded a credit agreement for 10 million US dollars with </a:t>
            </a:r>
            <a:r>
              <a:rPr lang="en-US" sz="1400" b="1" dirty="0" err="1" smtClean="0">
                <a:latin typeface="Verdana" pitchFamily="34" charset="0"/>
                <a:ea typeface="Verdana" pitchFamily="34" charset="0"/>
                <a:cs typeface="Verdana" pitchFamily="34" charset="0"/>
              </a:rPr>
              <a:t>WorldBusiness</a:t>
            </a:r>
            <a:r>
              <a:rPr lang="en-US" sz="1400" b="1" dirty="0" smtClean="0">
                <a:latin typeface="Verdana" pitchFamily="34" charset="0"/>
                <a:ea typeface="Verdana" pitchFamily="34" charset="0"/>
                <a:cs typeface="Verdana" pitchFamily="34" charset="0"/>
              </a:rPr>
              <a:t> Capital Inc (“WBC”), a US-based investment fund</a:t>
            </a:r>
          </a:p>
          <a:p>
            <a:pPr eaLnBrk="1" hangingPunct="1">
              <a:lnSpc>
                <a:spcPct val="80000"/>
              </a:lnSpc>
              <a:buNone/>
            </a:pPr>
            <a:r>
              <a:rPr lang="en-US" sz="1400" b="1" dirty="0" smtClean="0">
                <a:latin typeface="Verdana" pitchFamily="34" charset="0"/>
                <a:ea typeface="Verdana" pitchFamily="34" charset="0"/>
                <a:cs typeface="Verdana" pitchFamily="34" charset="0"/>
              </a:rPr>
              <a:t>	2010</a:t>
            </a:r>
          </a:p>
          <a:p>
            <a:pPr eaLnBrk="1" hangingPunct="1">
              <a:lnSpc>
                <a:spcPct val="80000"/>
              </a:lnSpc>
              <a:buFont typeface="Wingdings" pitchFamily="2" charset="2"/>
              <a:buChar char="§"/>
            </a:pPr>
            <a:r>
              <a:rPr lang="en-US" sz="1400" b="1" dirty="0" smtClean="0">
                <a:latin typeface="Verdana" pitchFamily="34" charset="0"/>
                <a:ea typeface="Verdana" pitchFamily="34" charset="0"/>
                <a:cs typeface="Verdana" pitchFamily="34" charset="0"/>
              </a:rPr>
              <a:t>“</a:t>
            </a:r>
            <a:r>
              <a:rPr lang="en-US" sz="1400" b="1" dirty="0" err="1" smtClean="0">
                <a:latin typeface="Verdana" pitchFamily="34" charset="0"/>
                <a:ea typeface="Verdana" pitchFamily="34" charset="0"/>
                <a:cs typeface="Verdana" pitchFamily="34" charset="0"/>
              </a:rPr>
              <a:t>Muganbank</a:t>
            </a:r>
            <a:r>
              <a:rPr lang="en-US" sz="1400" b="1" dirty="0" smtClean="0">
                <a:latin typeface="Verdana" pitchFamily="34" charset="0"/>
                <a:ea typeface="Verdana" pitchFamily="34" charset="0"/>
                <a:cs typeface="Verdana" pitchFamily="34" charset="0"/>
              </a:rPr>
              <a:t>” OJSC won a second place among Azerbaijani banks in the course of information transparency research by </a:t>
            </a:r>
            <a:r>
              <a:rPr lang="en-US" sz="1400" b="1" dirty="0" err="1" smtClean="0">
                <a:latin typeface="Verdana" pitchFamily="34" charset="0"/>
                <a:ea typeface="Verdana" pitchFamily="34" charset="0"/>
                <a:cs typeface="Verdana" pitchFamily="34" charset="0"/>
              </a:rPr>
              <a:t>Standard&amp;Poor’s</a:t>
            </a:r>
            <a:r>
              <a:rPr lang="en-US" sz="1400" b="1" dirty="0" smtClean="0">
                <a:latin typeface="Verdana" pitchFamily="34" charset="0"/>
                <a:ea typeface="Verdana" pitchFamily="34" charset="0"/>
                <a:cs typeface="Verdana" pitchFamily="34" charset="0"/>
              </a:rPr>
              <a:t> Ratings Services.</a:t>
            </a:r>
          </a:p>
          <a:p>
            <a:pPr eaLnBrk="1" hangingPunct="1">
              <a:lnSpc>
                <a:spcPct val="80000"/>
              </a:lnSpc>
              <a:buFont typeface="Wingdings" pitchFamily="2" charset="2"/>
              <a:buChar char="§"/>
            </a:pPr>
            <a:r>
              <a:rPr lang="en-US" sz="1400" b="1" dirty="0" smtClean="0">
                <a:latin typeface="Verdana" pitchFamily="34" charset="0"/>
                <a:ea typeface="Verdana" pitchFamily="34" charset="0"/>
                <a:cs typeface="Verdana" pitchFamily="34" charset="0"/>
              </a:rPr>
              <a:t>2012</a:t>
            </a:r>
            <a:endParaRPr lang="en-US" sz="1400" b="1" dirty="0">
              <a:latin typeface="Verdana" pitchFamily="34" charset="0"/>
              <a:ea typeface="Verdana" pitchFamily="34" charset="0"/>
              <a:cs typeface="Verdana" pitchFamily="34" charset="0"/>
            </a:endParaRPr>
          </a:p>
          <a:p>
            <a:pPr eaLnBrk="1" hangingPunct="1">
              <a:lnSpc>
                <a:spcPct val="80000"/>
              </a:lnSpc>
              <a:buNone/>
            </a:pPr>
            <a:r>
              <a:rPr lang="en-US" sz="1400" b="1" dirty="0">
                <a:latin typeface="Verdana" pitchFamily="34" charset="0"/>
                <a:ea typeface="Verdana" pitchFamily="34" charset="0"/>
                <a:cs typeface="Verdana" pitchFamily="34" charset="0"/>
              </a:rPr>
              <a:t>	On </a:t>
            </a:r>
            <a:r>
              <a:rPr lang="en-US" sz="1400" b="1" dirty="0" smtClean="0">
                <a:latin typeface="Verdana" pitchFamily="34" charset="0"/>
                <a:ea typeface="Verdana" pitchFamily="34" charset="0"/>
                <a:cs typeface="Verdana" pitchFamily="34" charset="0"/>
              </a:rPr>
              <a:t>May 2012, </a:t>
            </a:r>
            <a:r>
              <a:rPr lang="en-US" sz="1400" b="1" dirty="0" err="1">
                <a:latin typeface="Verdana" pitchFamily="34" charset="0"/>
                <a:ea typeface="Verdana" pitchFamily="34" charset="0"/>
                <a:cs typeface="Verdana" pitchFamily="34" charset="0"/>
              </a:rPr>
              <a:t>Standard&amp;Poor’s</a:t>
            </a:r>
            <a:r>
              <a:rPr lang="en-US" sz="1400" b="1" dirty="0">
                <a:latin typeface="Verdana" pitchFamily="34" charset="0"/>
                <a:ea typeface="Verdana" pitchFamily="34" charset="0"/>
                <a:cs typeface="Verdana" pitchFamily="34" charset="0"/>
              </a:rPr>
              <a:t> Ratings Services assigned its </a:t>
            </a:r>
            <a:r>
              <a:rPr lang="en-US" sz="1400" b="1" dirty="0" smtClean="0">
                <a:latin typeface="Verdana" pitchFamily="34" charset="0"/>
                <a:ea typeface="Verdana" pitchFamily="34" charset="0"/>
                <a:cs typeface="Verdana" pitchFamily="34" charset="0"/>
              </a:rPr>
              <a:t>‘B-’ </a:t>
            </a:r>
            <a:r>
              <a:rPr lang="en-US" sz="1400" b="1" dirty="0">
                <a:latin typeface="Verdana" pitchFamily="34" charset="0"/>
                <a:ea typeface="Verdana" pitchFamily="34" charset="0"/>
                <a:cs typeface="Verdana" pitchFamily="34" charset="0"/>
              </a:rPr>
              <a:t>long-term and ‘C’ short-term counterparty Credit ratings to </a:t>
            </a:r>
            <a:r>
              <a:rPr lang="en-US" sz="1400" b="1" dirty="0" smtClean="0">
                <a:latin typeface="Verdana" pitchFamily="34" charset="0"/>
                <a:ea typeface="Verdana" pitchFamily="34" charset="0"/>
                <a:cs typeface="Verdana" pitchFamily="34" charset="0"/>
              </a:rPr>
              <a:t>“</a:t>
            </a:r>
            <a:r>
              <a:rPr lang="en-US" sz="1400" b="1" dirty="0" err="1" smtClean="0">
                <a:latin typeface="Verdana" pitchFamily="34" charset="0"/>
                <a:ea typeface="Verdana" pitchFamily="34" charset="0"/>
                <a:cs typeface="Verdana" pitchFamily="34" charset="0"/>
              </a:rPr>
              <a:t>Muganbank</a:t>
            </a:r>
            <a:r>
              <a:rPr lang="en-US" sz="1400" b="1" dirty="0" smtClean="0">
                <a:latin typeface="Verdana" pitchFamily="34" charset="0"/>
                <a:ea typeface="Verdana" pitchFamily="34" charset="0"/>
                <a:cs typeface="Verdana" pitchFamily="34" charset="0"/>
              </a:rPr>
              <a:t>”. </a:t>
            </a:r>
            <a:r>
              <a:rPr lang="en-US" sz="1400" b="1" dirty="0">
                <a:latin typeface="Verdana" pitchFamily="34" charset="0"/>
                <a:ea typeface="Verdana" pitchFamily="34" charset="0"/>
                <a:cs typeface="Verdana" pitchFamily="34" charset="0"/>
              </a:rPr>
              <a:t>The outlook is stable</a:t>
            </a:r>
          </a:p>
          <a:p>
            <a:pPr eaLnBrk="1" hangingPunct="1">
              <a:lnSpc>
                <a:spcPct val="80000"/>
              </a:lnSpc>
              <a:buFontTx/>
              <a:buNone/>
            </a:pPr>
            <a:endParaRPr lang="en-US" sz="1000" dirty="0" smtClean="0"/>
          </a:p>
          <a:p>
            <a:pPr eaLnBrk="1" hangingPunct="1">
              <a:lnSpc>
                <a:spcPct val="80000"/>
              </a:lnSpc>
              <a:buFontTx/>
              <a:buNone/>
            </a:pPr>
            <a:endParaRPr lang="en-US" sz="1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Bildschirmpräsentation (4:3)</PresentationFormat>
  <Paragraphs>190</Paragraphs>
  <Slides>18</Slides>
  <Notes>10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0" baseType="lpstr">
      <vt:lpstr>Оформление по умолчанию</vt:lpstr>
      <vt:lpstr>CorelDRAW</vt:lpstr>
      <vt:lpstr>Folie 1</vt:lpstr>
      <vt:lpstr>TABLE OF CONTENTS</vt:lpstr>
      <vt:lpstr> Background </vt:lpstr>
      <vt:lpstr>General Information </vt:lpstr>
      <vt:lpstr>Standard &amp; Poor's  sovereign credit ratings </vt:lpstr>
      <vt:lpstr> Major Industries And  Trading Partners </vt:lpstr>
      <vt:lpstr> Banking Sector of Azerbaijan </vt:lpstr>
      <vt:lpstr>Muganbank – Who we are?</vt:lpstr>
      <vt:lpstr>Muganbank – Who we are?</vt:lpstr>
      <vt:lpstr>Muganbank – Who we are?</vt:lpstr>
      <vt:lpstr>    Key Business Achievements </vt:lpstr>
      <vt:lpstr>    Key Business Achievements </vt:lpstr>
      <vt:lpstr>    Key Business Achievements </vt:lpstr>
      <vt:lpstr>    Key Business Achievements </vt:lpstr>
      <vt:lpstr>Folie 15</vt:lpstr>
      <vt:lpstr>International Cooperation</vt:lpstr>
      <vt:lpstr>International Cooperation</vt:lpstr>
      <vt:lpstr>Folie 18</vt:lpstr>
    </vt:vector>
  </TitlesOfParts>
  <Company>Muganbank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Marketing</dc:creator>
  <cp:lastModifiedBy>Andreas Knapp</cp:lastModifiedBy>
  <cp:revision>367</cp:revision>
  <cp:lastPrinted>2012-05-29T12:25:42Z</cp:lastPrinted>
  <dcterms:created xsi:type="dcterms:W3CDTF">2008-03-30T07:32:33Z</dcterms:created>
  <dcterms:modified xsi:type="dcterms:W3CDTF">2012-06-02T11:06:29Z</dcterms:modified>
</cp:coreProperties>
</file>